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6"/>
  </p:notesMasterIdLst>
  <p:sldIdLst>
    <p:sldId id="256" r:id="rId2"/>
    <p:sldId id="287" r:id="rId3"/>
    <p:sldId id="257" r:id="rId4"/>
    <p:sldId id="326" r:id="rId5"/>
    <p:sldId id="375" r:id="rId6"/>
    <p:sldId id="376" r:id="rId7"/>
    <p:sldId id="377" r:id="rId8"/>
    <p:sldId id="378" r:id="rId9"/>
    <p:sldId id="379" r:id="rId10"/>
    <p:sldId id="380" r:id="rId11"/>
    <p:sldId id="381" r:id="rId12"/>
    <p:sldId id="382" r:id="rId13"/>
    <p:sldId id="383" r:id="rId14"/>
    <p:sldId id="384" r:id="rId15"/>
    <p:sldId id="385" r:id="rId16"/>
    <p:sldId id="386" r:id="rId17"/>
    <p:sldId id="387" r:id="rId18"/>
    <p:sldId id="388" r:id="rId19"/>
    <p:sldId id="389" r:id="rId20"/>
    <p:sldId id="391" r:id="rId21"/>
    <p:sldId id="392" r:id="rId22"/>
    <p:sldId id="393" r:id="rId23"/>
    <p:sldId id="394" r:id="rId24"/>
    <p:sldId id="286" r:id="rId25"/>
    <p:sldId id="288" r:id="rId26"/>
    <p:sldId id="289" r:id="rId27"/>
    <p:sldId id="290" r:id="rId28"/>
    <p:sldId id="291" r:id="rId29"/>
    <p:sldId id="292" r:id="rId30"/>
    <p:sldId id="293" r:id="rId31"/>
    <p:sldId id="294" r:id="rId32"/>
    <p:sldId id="295" r:id="rId33"/>
    <p:sldId id="371" r:id="rId34"/>
    <p:sldId id="372" r:id="rId35"/>
  </p:sldIdLst>
  <p:sldSz cx="9144000" cy="5143500" type="screen16x9"/>
  <p:notesSz cx="6858000" cy="9144000"/>
  <p:defaultText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31934" autoAdjust="0"/>
  </p:normalViewPr>
  <p:slideViewPr>
    <p:cSldViewPr snapToGrid="0">
      <p:cViewPr varScale="1">
        <p:scale>
          <a:sx n="91" d="100"/>
          <a:sy n="91" d="100"/>
        </p:scale>
        <p:origin x="726" y="78"/>
      </p:cViewPr>
      <p:guideLst/>
    </p:cSldViewPr>
  </p:slideViewPr>
  <p:outlineViewPr>
    <p:cViewPr>
      <p:scale>
        <a:sx n="33" d="100"/>
        <a:sy n="33" d="100"/>
      </p:scale>
      <p:origin x="0" y="-40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26113E-9B44-4EFC-9990-EF0789DBD0D7}" type="datetimeFigureOut">
              <a:rPr lang="en-US" smtClean="0"/>
              <a:t>9/10/2019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4F5F5-A8AA-4BC1-84A0-54BF991CD31D}" type="slidenum">
              <a:rPr lang="en-US" smtClean="0"/>
              <a:t>‹#›</a:t>
            </a:fld>
            <a:endParaRPr lang="en-US"/>
          </a:p>
        </p:txBody>
      </p:sp>
    </p:spTree>
    <p:extLst>
      <p:ext uri="{BB962C8B-B14F-4D97-AF65-F5344CB8AC3E}">
        <p14:creationId xmlns:p14="http://schemas.microsoft.com/office/powerpoint/2010/main" val="33724893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tạo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tên</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vùng</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thuộc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những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Formulas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Define Names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Define Name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Define Name</a:t>
            </a:r>
            <a:r>
              <a:rPr lang="en-US" sz="900" kern="1200" dirty="0">
                <a:solidFill>
                  <a:schemeClr val="tx1"/>
                </a:solidFill>
                <a:effectLst/>
                <a:latin typeface="+mn-lt"/>
                <a:ea typeface="+mn-ea"/>
                <a:cs typeface="+mn-cs"/>
              </a:rPr>
              <a:t>.</a:t>
            </a:r>
          </a:p>
          <a:p>
            <a:pPr marL="342900" lvl="1" indent="0">
              <a:buFont typeface="Arial" panose="020B0604020202020204" pitchFamily="34" charset="0"/>
              <a:buNone/>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New Name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Name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phạm</a:t>
            </a:r>
            <a:r>
              <a:rPr lang="en-US" sz="900" kern="1200" dirty="0">
                <a:solidFill>
                  <a:schemeClr val="tx1"/>
                </a:solidFill>
                <a:effectLst/>
                <a:latin typeface="+mn-lt"/>
                <a:ea typeface="+mn-ea"/>
                <a:cs typeface="+mn-cs"/>
              </a:rPr>
              <a:t> vi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Scope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phạm</a:t>
            </a:r>
            <a:r>
              <a:rPr lang="en-US" sz="900" kern="1200" dirty="0">
                <a:solidFill>
                  <a:schemeClr val="tx1"/>
                </a:solidFill>
                <a:effectLst/>
                <a:latin typeface="+mn-lt"/>
                <a:ea typeface="+mn-ea"/>
                <a:cs typeface="+mn-cs"/>
              </a:rPr>
              <a:t> vi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toàn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phạm</a:t>
            </a:r>
            <a:r>
              <a:rPr lang="en-US" sz="900" kern="1200" dirty="0">
                <a:solidFill>
                  <a:schemeClr val="tx1"/>
                </a:solidFill>
                <a:effectLst/>
                <a:latin typeface="+mn-lt"/>
                <a:ea typeface="+mn-ea"/>
                <a:cs typeface="+mn-cs"/>
              </a:rPr>
              <a:t> vi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cụ</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thiết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chú</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giải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thích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Comment</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Refers to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chưa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đúng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dirty="0" err="1">
                <a:effectLst/>
              </a:rPr>
              <a:t>Nhấp</a:t>
            </a:r>
            <a:r>
              <a:rPr lang="en-US" dirty="0">
                <a:effectLst/>
              </a:rPr>
              <a:t> </a:t>
            </a:r>
            <a:r>
              <a:rPr lang="en-US" dirty="0" err="1">
                <a:effectLst/>
              </a:rPr>
              <a:t>nút</a:t>
            </a:r>
            <a:r>
              <a:rPr lang="en-US" dirty="0">
                <a:effectLst/>
              </a:rPr>
              <a:t> </a:t>
            </a:r>
            <a:r>
              <a:rPr lang="en-US" b="1" dirty="0">
                <a:effectLst/>
              </a:rPr>
              <a:t>OK</a:t>
            </a:r>
            <a:r>
              <a:rPr lang="en-US" dirty="0">
                <a:effectLst/>
              </a:rPr>
              <a:t>. </a:t>
            </a:r>
          </a:p>
          <a:p>
            <a:pPr marL="171450" indent="-171450">
              <a:buFont typeface="Arial" panose="020B0604020202020204" pitchFamily="34" charset="0"/>
              <a:buChar char="•"/>
            </a:pPr>
            <a:endParaRPr lang="en-US" dirty="0">
              <a:effectLst/>
            </a:endParaRPr>
          </a:p>
          <a:p>
            <a:pPr marL="0" lv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endParaRPr lang="en-US" sz="900" i="1" kern="1200" dirty="0">
              <a:solidFill>
                <a:schemeClr val="tx1"/>
              </a:solidFill>
              <a:effectLst/>
              <a:latin typeface="+mn-lt"/>
              <a:ea typeface="+mn-ea"/>
              <a:cs typeface="+mn-cs"/>
            </a:endParaRPr>
          </a:p>
          <a:p>
            <a:pPr marL="171450" lvl="0" indent="-171450">
              <a:buFont typeface="Calibri" panose="020F0502020204030204" pitchFamily="34" charset="0"/>
              <a:buChar char="–"/>
            </a:pPr>
            <a:r>
              <a:rPr lang="en-US" sz="900" i="1" kern="1200" dirty="0" err="1">
                <a:solidFill>
                  <a:schemeClr val="tx1"/>
                </a:solidFill>
                <a:effectLst/>
                <a:latin typeface="+mn-lt"/>
                <a:ea typeface="+mn-ea"/>
                <a:cs typeface="+mn-cs"/>
              </a:rPr>
              <a:t>Tên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sử</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khoảng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trắng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bắt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đầu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bằng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tự</a:t>
            </a:r>
            <a:r>
              <a:rPr lang="en-US" sz="900" i="1" kern="1200" dirty="0">
                <a:solidFill>
                  <a:schemeClr val="tx1"/>
                </a:solidFill>
                <a:effectLst/>
                <a:latin typeface="+mn-lt"/>
                <a:ea typeface="+mn-ea"/>
                <a:cs typeface="+mn-cs"/>
              </a:rPr>
              <a:t> hay </a:t>
            </a:r>
            <a:r>
              <a:rPr lang="en-US" sz="900" i="1" kern="1200" dirty="0" err="1">
                <a:solidFill>
                  <a:schemeClr val="tx1"/>
                </a:solidFill>
                <a:effectLst/>
                <a:latin typeface="+mn-lt"/>
                <a:ea typeface="+mn-ea"/>
                <a:cs typeface="+mn-cs"/>
              </a:rPr>
              <a:t>dấu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gạch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nối</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Underscore</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đặt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như</a:t>
            </a:r>
            <a:r>
              <a:rPr lang="en-US" sz="900" i="1" kern="1200" dirty="0">
                <a:solidFill>
                  <a:schemeClr val="tx1"/>
                </a:solidFill>
                <a:effectLst/>
                <a:latin typeface="+mn-lt"/>
                <a:ea typeface="+mn-ea"/>
                <a:cs typeface="+mn-cs"/>
              </a:rPr>
              <a:t> QTR3, </a:t>
            </a:r>
            <a:r>
              <a:rPr lang="en-US" sz="900" i="1" kern="1200" dirty="0" err="1">
                <a:solidFill>
                  <a:schemeClr val="tx1"/>
                </a:solidFill>
                <a:effectLst/>
                <a:latin typeface="+mn-lt"/>
                <a:ea typeface="+mn-ea"/>
                <a:cs typeface="+mn-cs"/>
              </a:rPr>
              <a:t>mặc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dù</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hợp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nhưng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cũng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chiếu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nên</a:t>
            </a:r>
            <a:r>
              <a:rPr lang="en-US" sz="900" i="1" kern="1200" dirty="0">
                <a:solidFill>
                  <a:schemeClr val="tx1"/>
                </a:solidFill>
                <a:effectLst/>
                <a:latin typeface="+mn-lt"/>
                <a:ea typeface="+mn-ea"/>
                <a:cs typeface="+mn-cs"/>
              </a:rPr>
              <a:t> Excel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lỗi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dài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đa</a:t>
            </a:r>
            <a:r>
              <a:rPr lang="en-US" sz="900" i="1" kern="1200" dirty="0">
                <a:solidFill>
                  <a:schemeClr val="tx1"/>
                </a:solidFill>
                <a:effectLst/>
                <a:latin typeface="+mn-lt"/>
                <a:ea typeface="+mn-ea"/>
                <a:cs typeface="+mn-cs"/>
              </a:rPr>
              <a:t> 255 </a:t>
            </a:r>
            <a:r>
              <a:rPr lang="en-US" sz="900" i="1" kern="1200" dirty="0" err="1">
                <a:solidFill>
                  <a:schemeClr val="tx1"/>
                </a:solidFill>
                <a:effectLst/>
                <a:latin typeface="+mn-lt"/>
                <a:ea typeface="+mn-ea"/>
                <a:cs typeface="+mn-cs"/>
              </a:rPr>
              <a:t>ký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tự</a:t>
            </a:r>
            <a:r>
              <a:rPr lang="en-US" sz="900" i="1" kern="1200" dirty="0">
                <a:solidFill>
                  <a:schemeClr val="tx1"/>
                </a:solidFill>
                <a:effectLst/>
                <a:latin typeface="+mn-lt"/>
                <a:ea typeface="+mn-ea"/>
                <a:cs typeface="+mn-cs"/>
              </a:rPr>
              <a:t>.</a:t>
            </a:r>
          </a:p>
          <a:p>
            <a:pPr marL="171450" lvl="0" indent="-171450">
              <a:buFont typeface="Calibri" panose="020F0502020204030204" pitchFamily="34" charset="0"/>
              <a:buChar char="–"/>
            </a:pP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nghĩa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nhanh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chóng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nhập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khung</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Name Box</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thức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phạm</a:t>
            </a:r>
            <a:r>
              <a:rPr lang="en-US" sz="900" i="1" kern="1200" dirty="0">
                <a:solidFill>
                  <a:schemeClr val="tx1"/>
                </a:solidFill>
                <a:effectLst/>
                <a:latin typeface="+mn-lt"/>
                <a:ea typeface="+mn-ea"/>
                <a:cs typeface="+mn-cs"/>
              </a:rPr>
              <a:t> vi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toàn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bộ</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sổ</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tính</a:t>
            </a:r>
            <a:r>
              <a:rPr lang="en-US" sz="900" i="1" kern="1200" dirty="0">
                <a:solidFill>
                  <a:schemeClr val="tx1"/>
                </a:solidFill>
                <a:effectLst/>
                <a:latin typeface="+mn-lt"/>
                <a:ea typeface="+mn-ea"/>
                <a:cs typeface="+mn-cs"/>
              </a:rPr>
              <a:t>.</a:t>
            </a:r>
          </a:p>
          <a:p>
            <a:pPr marL="0" lvl="0" indent="0">
              <a:buFont typeface="Arial" panose="020B0604020202020204" pitchFamily="34" charset="0"/>
              <a:buNone/>
            </a:pPr>
            <a:endParaRPr lang="en-US" sz="9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thời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nhiều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Formulas</a:t>
            </a:r>
            <a:r>
              <a:rPr lang="en-US" sz="900" i="1"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Define Names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Create from Selections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Top row</a:t>
            </a:r>
            <a:r>
              <a:rPr lang="en-US" sz="900" kern="1200" dirty="0">
                <a:solidFill>
                  <a:schemeClr val="tx1"/>
                </a:solidFill>
                <a:effectLst/>
                <a:latin typeface="+mn-lt"/>
                <a:ea typeface="+mn-ea"/>
                <a:cs typeface="+mn-cs"/>
              </a:rPr>
              <a:t>/</a:t>
            </a:r>
            <a:r>
              <a:rPr lang="en-US" sz="900" b="1" kern="1200" dirty="0">
                <a:solidFill>
                  <a:schemeClr val="tx1"/>
                </a:solidFill>
                <a:effectLst/>
                <a:latin typeface="+mn-lt"/>
                <a:ea typeface="+mn-ea"/>
                <a:cs typeface="+mn-cs"/>
              </a:rPr>
              <a:t>Left column</a:t>
            </a:r>
            <a:r>
              <a:rPr lang="en-US" sz="900" kern="1200" dirty="0">
                <a:solidFill>
                  <a:schemeClr val="tx1"/>
                </a:solidFill>
                <a:effectLst/>
                <a:latin typeface="+mn-lt"/>
                <a:ea typeface="+mn-ea"/>
                <a:cs typeface="+mn-cs"/>
              </a:rPr>
              <a:t>/</a:t>
            </a:r>
            <a:r>
              <a:rPr lang="en-US" sz="900" b="1" kern="1200" dirty="0">
                <a:solidFill>
                  <a:schemeClr val="tx1"/>
                </a:solidFill>
                <a:effectLst/>
                <a:latin typeface="+mn-lt"/>
                <a:ea typeface="+mn-ea"/>
                <a:cs typeface="+mn-cs"/>
              </a:rPr>
              <a:t>Bottom row</a:t>
            </a:r>
            <a:r>
              <a:rPr lang="en-US" sz="900" kern="1200" dirty="0">
                <a:solidFill>
                  <a:schemeClr val="tx1"/>
                </a:solidFill>
                <a:effectLst/>
                <a:latin typeface="+mn-lt"/>
                <a:ea typeface="+mn-ea"/>
                <a:cs typeface="+mn-cs"/>
              </a:rPr>
              <a:t>/</a:t>
            </a:r>
            <a:r>
              <a:rPr lang="en-US" sz="900" b="1" kern="1200" dirty="0">
                <a:solidFill>
                  <a:schemeClr val="tx1"/>
                </a:solidFill>
                <a:effectLst/>
                <a:latin typeface="+mn-lt"/>
                <a:ea typeface="+mn-ea"/>
                <a:cs typeface="+mn-cs"/>
              </a:rPr>
              <a:t>Right column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OK</a:t>
            </a:r>
            <a:r>
              <a:rPr lang="en-US" sz="900" kern="1200" dirty="0">
                <a:solidFill>
                  <a:schemeClr val="tx1"/>
                </a:solidFill>
                <a:effectLst/>
                <a:latin typeface="+mn-lt"/>
                <a:ea typeface="+mn-ea"/>
                <a:cs typeface="+mn-cs"/>
              </a:rPr>
              <a:t>.</a:t>
            </a:r>
            <a:endParaRPr lang="es-MX"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Đưa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vào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công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thức</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chứa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mũi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Define Name</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Apply Names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dirty="0" err="1">
                <a:effectLst/>
              </a:rPr>
              <a:t>Trên</a:t>
            </a:r>
            <a:r>
              <a:rPr lang="en-US" dirty="0">
                <a:effectLst/>
              </a:rPr>
              <a:t> </a:t>
            </a:r>
            <a:r>
              <a:rPr lang="en-US" dirty="0" err="1">
                <a:effectLst/>
              </a:rPr>
              <a:t>hộp</a:t>
            </a:r>
            <a:r>
              <a:rPr lang="en-US" dirty="0">
                <a:effectLst/>
              </a:rPr>
              <a:t> </a:t>
            </a:r>
            <a:r>
              <a:rPr lang="en-US" dirty="0" err="1">
                <a:effectLst/>
              </a:rPr>
              <a:t>thoại</a:t>
            </a:r>
            <a:r>
              <a:rPr lang="en-US" dirty="0">
                <a:effectLst/>
              </a:rPr>
              <a:t> Apply Names, </a:t>
            </a:r>
            <a:r>
              <a:rPr lang="en-US" dirty="0" err="1">
                <a:effectLst/>
              </a:rPr>
              <a:t>nhấp</a:t>
            </a:r>
            <a:r>
              <a:rPr lang="en-US" dirty="0">
                <a:effectLst/>
              </a:rPr>
              <a:t> </a:t>
            </a:r>
            <a:r>
              <a:rPr lang="en-US" dirty="0" err="1">
                <a:effectLst/>
              </a:rPr>
              <a:t>chọn</a:t>
            </a:r>
            <a:r>
              <a:rPr lang="en-US" dirty="0">
                <a:effectLst/>
              </a:rPr>
              <a:t> </a:t>
            </a:r>
            <a:r>
              <a:rPr lang="en-US" dirty="0" err="1">
                <a:effectLst/>
              </a:rPr>
              <a:t>các</a:t>
            </a:r>
            <a:r>
              <a:rPr lang="en-US" dirty="0">
                <a:effectLst/>
              </a:rPr>
              <a:t> </a:t>
            </a:r>
            <a:r>
              <a:rPr lang="en-US" dirty="0" err="1">
                <a:effectLst/>
              </a:rPr>
              <a:t>tên</a:t>
            </a:r>
            <a:r>
              <a:rPr lang="en-US" dirty="0">
                <a:effectLst/>
              </a:rPr>
              <a:t> </a:t>
            </a:r>
            <a:r>
              <a:rPr lang="en-US" dirty="0" err="1">
                <a:effectLst/>
              </a:rPr>
              <a:t>vùng</a:t>
            </a:r>
            <a:r>
              <a:rPr lang="en-US" dirty="0">
                <a:effectLst/>
              </a:rPr>
              <a:t> </a:t>
            </a:r>
            <a:r>
              <a:rPr lang="en-US" dirty="0" err="1">
                <a:effectLst/>
              </a:rPr>
              <a:t>áp</a:t>
            </a:r>
            <a:r>
              <a:rPr lang="en-US" dirty="0">
                <a:effectLst/>
              </a:rPr>
              <a:t> </a:t>
            </a:r>
            <a:r>
              <a:rPr lang="en-US" dirty="0" err="1">
                <a:effectLst/>
              </a:rPr>
              <a:t>dụng</a:t>
            </a:r>
            <a:r>
              <a:rPr lang="en-US" dirty="0">
                <a:effectLst/>
              </a:rPr>
              <a:t> </a:t>
            </a:r>
            <a:r>
              <a:rPr lang="en-US" dirty="0" err="1">
                <a:effectLst/>
              </a:rPr>
              <a:t>cho</a:t>
            </a:r>
            <a:r>
              <a:rPr lang="en-US" dirty="0">
                <a:effectLst/>
              </a:rPr>
              <a:t> </a:t>
            </a:r>
            <a:r>
              <a:rPr lang="en-US" dirty="0" err="1">
                <a:effectLst/>
              </a:rPr>
              <a:t>công</a:t>
            </a:r>
            <a:r>
              <a:rPr lang="en-US" dirty="0">
                <a:effectLst/>
              </a:rPr>
              <a:t> </a:t>
            </a:r>
            <a:r>
              <a:rPr lang="en-US" dirty="0" err="1">
                <a:effectLst/>
              </a:rPr>
              <a:t>thức</a:t>
            </a:r>
            <a:r>
              <a:rPr lang="en-US" dirty="0">
                <a:effectLst/>
              </a:rPr>
              <a:t> </a:t>
            </a:r>
            <a:r>
              <a:rPr lang="en-US" dirty="0" err="1">
                <a:effectLst/>
              </a:rPr>
              <a:t>trong</a:t>
            </a:r>
            <a:r>
              <a:rPr lang="en-US" dirty="0">
                <a:effectLst/>
              </a:rPr>
              <a:t> </a:t>
            </a:r>
            <a:r>
              <a:rPr lang="en-US" dirty="0" err="1">
                <a:effectLst/>
              </a:rPr>
              <a:t>các</a:t>
            </a:r>
            <a:r>
              <a:rPr lang="en-US" dirty="0">
                <a:effectLst/>
              </a:rPr>
              <a:t> ô </a:t>
            </a:r>
            <a:r>
              <a:rPr lang="en-US" dirty="0" err="1">
                <a:effectLst/>
              </a:rPr>
              <a:t>đã</a:t>
            </a:r>
            <a:r>
              <a:rPr lang="en-US" dirty="0">
                <a:effectLst/>
              </a:rPr>
              <a:t> </a:t>
            </a:r>
            <a:r>
              <a:rPr lang="en-US" dirty="0" err="1">
                <a:effectLst/>
              </a:rPr>
              <a:t>chọn</a:t>
            </a:r>
            <a:r>
              <a:rPr lang="en-US" dirty="0">
                <a:effectLst/>
              </a:rPr>
              <a:t>.</a:t>
            </a:r>
          </a:p>
          <a:p>
            <a:pPr marL="0" lv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i="1" kern="1200" dirty="0">
                <a:solidFill>
                  <a:schemeClr val="tx1"/>
                </a:solidFill>
                <a:effectLst/>
                <a:latin typeface="+mn-lt"/>
                <a:ea typeface="+mn-ea"/>
                <a:cs typeface="+mn-cs"/>
              </a:rPr>
              <a:t> </a:t>
            </a:r>
          </a:p>
          <a:p>
            <a:pPr marL="0" indent="0">
              <a:buFont typeface="Arial" panose="020B0604020202020204" pitchFamily="34" charset="0"/>
              <a:buNone/>
            </a:pP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chiếu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thức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kiểm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so </a:t>
            </a:r>
            <a:r>
              <a:rPr lang="en-US" sz="900" i="1" kern="1200" dirty="0" err="1">
                <a:solidFill>
                  <a:schemeClr val="tx1"/>
                </a:solidFill>
                <a:effectLst/>
                <a:latin typeface="+mn-lt"/>
                <a:ea typeface="+mn-ea"/>
                <a:cs typeface="+mn-cs"/>
              </a:rPr>
              <a:t>khớp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đặt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thì</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chiếu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thế</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bằng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tương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ứng</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5</a:t>
            </a:fld>
            <a:endParaRPr lang="en-US"/>
          </a:p>
        </p:txBody>
      </p:sp>
    </p:spTree>
    <p:extLst>
      <p:ext uri="{BB962C8B-B14F-4D97-AF65-F5344CB8AC3E}">
        <p14:creationId xmlns:p14="http://schemas.microsoft.com/office/powerpoint/2010/main" val="3792315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14</a:t>
            </a:fld>
            <a:endParaRPr lang="en-US"/>
          </a:p>
        </p:txBody>
      </p:sp>
    </p:spTree>
    <p:extLst>
      <p:ext uri="{BB962C8B-B14F-4D97-AF65-F5344CB8AC3E}">
        <p14:creationId xmlns:p14="http://schemas.microsoft.com/office/powerpoint/2010/main" val="1884554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theo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một</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cấp</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Sắp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xếp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Home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Editing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Sort &amp; Filter</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Data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Sort &amp; Filter.</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Sort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tăng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dần</a:t>
            </a:r>
            <a:r>
              <a:rPr lang="en-US" sz="900"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Accending</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Sort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giảm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dần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Descending</a:t>
            </a:r>
            <a:r>
              <a:rPr lang="en-US" sz="900" kern="1200" dirty="0">
                <a:solidFill>
                  <a:schemeClr val="tx1"/>
                </a:solidFill>
                <a:effectLst/>
                <a:latin typeface="+mn-lt"/>
                <a:ea typeface="+mn-ea"/>
                <a:cs typeface="+mn-cs"/>
              </a:rPr>
              <a:t>).</a:t>
            </a:r>
          </a:p>
          <a:p>
            <a:pPr marL="0" lvl="0" indent="0">
              <a:buFont typeface="Arial" panose="020B0604020202020204" pitchFamily="34" charset="0"/>
              <a:buNone/>
            </a:pPr>
            <a:r>
              <a:rPr lang="en-US" sz="900" i="1" kern="1200" dirty="0" err="1">
                <a:solidFill>
                  <a:schemeClr val="tx1"/>
                </a:solidFill>
                <a:effectLst/>
                <a:latin typeface="+mn-lt"/>
                <a:ea typeface="+mn-ea"/>
                <a:cs typeface="+mn-cs"/>
              </a:rPr>
              <a:t>Chú</a:t>
            </a:r>
            <a:r>
              <a:rPr lang="en-US" sz="900" i="1" kern="1200" dirty="0">
                <a:solidFill>
                  <a:schemeClr val="tx1"/>
                </a:solidFill>
                <a:effectLst/>
                <a:latin typeface="+mn-lt"/>
                <a:ea typeface="+mn-ea"/>
                <a:cs typeface="+mn-cs"/>
              </a:rPr>
              <a:t> ý: </a:t>
            </a:r>
          </a:p>
          <a:p>
            <a:pPr marL="0" lvl="0" indent="0">
              <a:buFont typeface="Arial" panose="020B0604020202020204" pitchFamily="34" charset="0"/>
              <a:buNone/>
            </a:pPr>
            <a:r>
              <a:rPr lang="en-US" sz="900" i="1" kern="1200" dirty="0" err="1">
                <a:solidFill>
                  <a:schemeClr val="tx1"/>
                </a:solidFill>
                <a:effectLst/>
                <a:latin typeface="+mn-lt"/>
                <a:ea typeface="+mn-ea"/>
                <a:cs typeface="+mn-cs"/>
              </a:rPr>
              <a:t>Tùy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theo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sắp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xếp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Ribbon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xuất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như</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sau</a:t>
            </a:r>
            <a:r>
              <a:rPr lang="en-US" sz="900" i="1" kern="1200" dirty="0">
                <a:solidFill>
                  <a:schemeClr val="tx1"/>
                </a:solidFill>
                <a:effectLst/>
                <a:latin typeface="+mn-lt"/>
                <a:ea typeface="+mn-ea"/>
                <a:cs typeface="+mn-cs"/>
              </a:rPr>
              <a:t>:</a:t>
            </a:r>
          </a:p>
          <a:p>
            <a:pPr marL="0" lvl="0" indent="0">
              <a:buFont typeface="Arial" panose="020B0604020202020204" pitchFamily="34" charset="0"/>
              <a:buNone/>
            </a:pPr>
            <a:r>
              <a:rPr lang="en-US" sz="900" i="1" kern="1200" dirty="0" err="1">
                <a:solidFill>
                  <a:schemeClr val="tx1"/>
                </a:solidFill>
                <a:effectLst/>
                <a:latin typeface="+mn-lt"/>
                <a:ea typeface="+mn-ea"/>
                <a:cs typeface="+mn-cs"/>
              </a:rPr>
              <a:t>Kiểu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văn</a:t>
            </a:r>
            <a:r>
              <a:rPr lang="en-US" sz="900" i="1" kern="1200" dirty="0">
                <a:solidFill>
                  <a:schemeClr val="tx1"/>
                </a:solidFill>
                <a:effectLst/>
                <a:latin typeface="+mn-lt"/>
                <a:ea typeface="+mn-ea"/>
                <a:cs typeface="+mn-cs"/>
              </a:rPr>
              <a:t> bản: 	Sort A to Z / Z to A.</a:t>
            </a:r>
          </a:p>
          <a:p>
            <a:pPr marL="0" lvl="0" indent="0">
              <a:buFont typeface="Arial" panose="020B0604020202020204" pitchFamily="34" charset="0"/>
              <a:buNone/>
            </a:pPr>
            <a:r>
              <a:rPr lang="en-US" sz="900" i="1" kern="1200" dirty="0" err="1">
                <a:solidFill>
                  <a:schemeClr val="tx1"/>
                </a:solidFill>
                <a:effectLst/>
                <a:latin typeface="+mn-lt"/>
                <a:ea typeface="+mn-ea"/>
                <a:cs typeface="+mn-cs"/>
              </a:rPr>
              <a:t>Kiểu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số</a:t>
            </a:r>
            <a:r>
              <a:rPr lang="en-US" sz="900" i="1" kern="1200" dirty="0">
                <a:solidFill>
                  <a:schemeClr val="tx1"/>
                </a:solidFill>
                <a:effectLst/>
                <a:latin typeface="+mn-lt"/>
                <a:ea typeface="+mn-ea"/>
                <a:cs typeface="+mn-cs"/>
              </a:rPr>
              <a:t>: 		Sort Smallest to Largest / Largest to Smallest.</a:t>
            </a:r>
          </a:p>
          <a:p>
            <a:pPr marL="0" lvl="0" indent="0">
              <a:buFont typeface="Arial" panose="020B0604020202020204" pitchFamily="34" charset="0"/>
              <a:buNone/>
            </a:pPr>
            <a:r>
              <a:rPr lang="en-US" sz="900" i="1" kern="1200" dirty="0" err="1">
                <a:solidFill>
                  <a:schemeClr val="tx1"/>
                </a:solidFill>
                <a:effectLst/>
                <a:latin typeface="+mn-lt"/>
                <a:ea typeface="+mn-ea"/>
                <a:cs typeface="+mn-cs"/>
              </a:rPr>
              <a:t>Kiểu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thời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gian</a:t>
            </a:r>
            <a:r>
              <a:rPr lang="en-US" sz="900" i="1" kern="1200" dirty="0">
                <a:solidFill>
                  <a:schemeClr val="tx1"/>
                </a:solidFill>
                <a:effectLst/>
                <a:latin typeface="+mn-lt"/>
                <a:ea typeface="+mn-ea"/>
                <a:cs typeface="+mn-cs"/>
              </a:rPr>
              <a:t>: 	Sort Oldest to Newest / Newest to Oldest. </a:t>
            </a:r>
          </a:p>
          <a:p>
            <a:pPr marL="0" lvl="0" indent="0">
              <a:buFont typeface="Arial" panose="020B0604020202020204" pitchFamily="34" charset="0"/>
              <a:buNone/>
            </a:pPr>
            <a:endParaRPr lang="en-US" sz="9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Sử</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nút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lọc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và</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sắp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xếp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AutoFilter</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button</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bao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lọc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Home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Editing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Sort &amp; Filter</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Filter</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Data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Sort &amp; Filter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Filter</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dirty="0" err="1">
                <a:effectLst/>
              </a:rPr>
              <a:t>Nhấp</a:t>
            </a:r>
            <a:r>
              <a:rPr lang="en-US" dirty="0">
                <a:effectLst/>
              </a:rPr>
              <a:t> </a:t>
            </a:r>
            <a:r>
              <a:rPr lang="en-US" dirty="0" err="1">
                <a:effectLst/>
              </a:rPr>
              <a:t>chuột</a:t>
            </a:r>
            <a:r>
              <a:rPr lang="en-US" dirty="0">
                <a:effectLst/>
              </a:rPr>
              <a:t> </a:t>
            </a:r>
            <a:r>
              <a:rPr lang="en-US" dirty="0" err="1">
                <a:effectLst/>
              </a:rPr>
              <a:t>trên</a:t>
            </a:r>
            <a:r>
              <a:rPr lang="en-US" dirty="0">
                <a:effectLst/>
              </a:rPr>
              <a:t> </a:t>
            </a:r>
            <a:r>
              <a:rPr lang="en-US" dirty="0" err="1">
                <a:effectLst/>
              </a:rPr>
              <a:t>hộp</a:t>
            </a:r>
            <a:r>
              <a:rPr lang="en-US" dirty="0">
                <a:effectLst/>
              </a:rPr>
              <a:t> </a:t>
            </a:r>
            <a:r>
              <a:rPr lang="en-US" dirty="0" err="1">
                <a:effectLst/>
              </a:rPr>
              <a:t>chọn</a:t>
            </a:r>
            <a:r>
              <a:rPr lang="en-US" dirty="0">
                <a:effectLst/>
              </a:rPr>
              <a:t> </a:t>
            </a:r>
            <a:r>
              <a:rPr lang="en-US" b="1" dirty="0">
                <a:effectLst/>
              </a:rPr>
              <a:t>AutoFilter</a:t>
            </a:r>
            <a:r>
              <a:rPr lang="en-US" dirty="0">
                <a:effectLst/>
              </a:rPr>
              <a:t> </a:t>
            </a:r>
            <a:r>
              <a:rPr lang="en-US" dirty="0" err="1">
                <a:effectLst/>
              </a:rPr>
              <a:t>của</a:t>
            </a:r>
            <a:r>
              <a:rPr lang="en-US" dirty="0">
                <a:effectLst/>
              </a:rPr>
              <a:t> </a:t>
            </a:r>
            <a:r>
              <a:rPr lang="en-US" dirty="0" err="1">
                <a:effectLst/>
              </a:rPr>
              <a:t>cột</a:t>
            </a:r>
            <a:r>
              <a:rPr lang="en-US" dirty="0">
                <a:effectLst/>
              </a:rPr>
              <a:t> </a:t>
            </a:r>
            <a:r>
              <a:rPr lang="en-US" dirty="0" err="1">
                <a:effectLst/>
              </a:rPr>
              <a:t>sắp</a:t>
            </a:r>
            <a:r>
              <a:rPr lang="en-US" dirty="0">
                <a:effectLst/>
              </a:rPr>
              <a:t> </a:t>
            </a:r>
            <a:r>
              <a:rPr lang="en-US" dirty="0" err="1">
                <a:effectLst/>
              </a:rPr>
              <a:t>xếp</a:t>
            </a:r>
            <a:r>
              <a:rPr lang="en-US" dirty="0">
                <a:effectLst/>
              </a:rPr>
              <a:t> </a:t>
            </a:r>
            <a:r>
              <a:rPr lang="en-US" sz="900" kern="1200" dirty="0">
                <a:solidFill>
                  <a:schemeClr val="tx1"/>
                </a:solidFill>
                <a:effectLst/>
                <a:latin typeface="+mn-lt"/>
                <a:ea typeface="+mn-ea"/>
                <a:cs typeface="+mn-cs"/>
              </a:rPr>
              <a:t>-&gt;</a:t>
            </a:r>
            <a:r>
              <a:rPr lang="en-US" dirty="0">
                <a:effectLst/>
              </a:rPr>
              <a:t> </a:t>
            </a:r>
            <a:r>
              <a:rPr lang="en-US" dirty="0" err="1">
                <a:effectLst/>
              </a:rPr>
              <a:t>chọn</a:t>
            </a:r>
            <a:r>
              <a:rPr lang="en-US" dirty="0">
                <a:effectLst/>
              </a:rPr>
              <a:t> </a:t>
            </a:r>
            <a:r>
              <a:rPr lang="en-US" dirty="0" err="1">
                <a:effectLst/>
              </a:rPr>
              <a:t>thứ</a:t>
            </a:r>
            <a:r>
              <a:rPr lang="en-US" dirty="0">
                <a:effectLst/>
              </a:rPr>
              <a:t> </a:t>
            </a:r>
            <a:r>
              <a:rPr lang="en-US" dirty="0" err="1">
                <a:effectLst/>
              </a:rPr>
              <a:t>tự</a:t>
            </a:r>
            <a:r>
              <a:rPr lang="en-US" dirty="0">
                <a:effectLst/>
              </a:rPr>
              <a:t> </a:t>
            </a:r>
            <a:r>
              <a:rPr lang="en-US" dirty="0" err="1">
                <a:effectLst/>
              </a:rPr>
              <a:t>sắp</a:t>
            </a:r>
            <a:r>
              <a:rPr lang="en-US" dirty="0">
                <a:effectLst/>
              </a:rPr>
              <a:t> </a:t>
            </a:r>
            <a:r>
              <a:rPr lang="en-US" dirty="0" err="1">
                <a:effectLst/>
              </a:rPr>
              <a:t>xếp</a:t>
            </a:r>
            <a:r>
              <a:rPr lang="en-US" dirty="0">
                <a:effectLst/>
              </a:rPr>
              <a:t> </a:t>
            </a:r>
            <a:r>
              <a:rPr lang="en-US" dirty="0" err="1">
                <a:effectLst/>
              </a:rPr>
              <a:t>trong</a:t>
            </a:r>
            <a:r>
              <a:rPr lang="en-US" dirty="0">
                <a:effectLst/>
              </a:rPr>
              <a:t> </a:t>
            </a:r>
            <a:r>
              <a:rPr lang="en-US" dirty="0" err="1">
                <a:effectLst/>
              </a:rPr>
              <a:t>danh</a:t>
            </a:r>
            <a:r>
              <a:rPr lang="en-US" dirty="0">
                <a:effectLst/>
              </a:rPr>
              <a:t> </a:t>
            </a:r>
            <a:r>
              <a:rPr lang="en-US" dirty="0" err="1">
                <a:effectLst/>
              </a:rPr>
              <a:t>sách</a:t>
            </a:r>
            <a:r>
              <a:rPr lang="en-US" dirty="0">
                <a:effectLst/>
              </a:rPr>
              <a:t>. </a:t>
            </a:r>
          </a:p>
          <a:p>
            <a:pPr marL="857250" lvl="2" indent="-171450">
              <a:buFont typeface="Arial" panose="020B0604020202020204" pitchFamily="34" charset="0"/>
              <a:buChar char="•"/>
            </a:pPr>
            <a:endParaRPr lang="en-US" sz="900" b="1" i="1" u="sng" kern="1200" dirty="0">
              <a:solidFill>
                <a:schemeClr val="tx1"/>
              </a:solidFill>
              <a:effectLst/>
              <a:latin typeface="+mn-lt"/>
              <a:ea typeface="+mn-ea"/>
              <a:cs typeface="+mn-cs"/>
            </a:endParaRPr>
          </a:p>
          <a:p>
            <a:pPr marL="0" lv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r>
              <a:rPr lang="en-US" sz="900" i="1" kern="1200" dirty="0">
                <a:solidFill>
                  <a:schemeClr val="tx1"/>
                </a:solidFill>
                <a:effectLst/>
                <a:latin typeface="+mn-lt"/>
                <a:ea typeface="+mn-ea"/>
                <a:cs typeface="+mn-cs"/>
              </a:rPr>
              <a:t>Thao </a:t>
            </a:r>
            <a:r>
              <a:rPr lang="en-US" sz="900" i="1" kern="1200" dirty="0" err="1">
                <a:solidFill>
                  <a:schemeClr val="tx1"/>
                </a:solidFill>
                <a:effectLst/>
                <a:latin typeface="+mn-lt"/>
                <a:ea typeface="+mn-ea"/>
                <a:cs typeface="+mn-cs"/>
              </a:rPr>
              <a:t>tác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sắp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xếp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tương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tự</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bảng</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15</a:t>
            </a:fld>
            <a:endParaRPr lang="en-US"/>
          </a:p>
        </p:txBody>
      </p:sp>
    </p:spTree>
    <p:extLst>
      <p:ext uri="{BB962C8B-B14F-4D97-AF65-F5344CB8AC3E}">
        <p14:creationId xmlns:p14="http://schemas.microsoft.com/office/powerpoint/2010/main" val="888357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sắp</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xếp</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theo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nhiều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cấp</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Sắp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xếp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theo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giá</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trị</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Sort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Home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Editing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Sort &amp; Filter</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Custom Sort</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Data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Sort &amp; Filter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Sort</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dirty="0" err="1">
                <a:effectLst/>
              </a:rPr>
              <a:t>Trên</a:t>
            </a:r>
            <a:r>
              <a:rPr lang="en-US" dirty="0">
                <a:effectLst/>
              </a:rPr>
              <a:t> </a:t>
            </a:r>
            <a:r>
              <a:rPr lang="en-US" dirty="0" err="1">
                <a:effectLst/>
              </a:rPr>
              <a:t>hộp</a:t>
            </a:r>
            <a:r>
              <a:rPr lang="en-US" dirty="0">
                <a:effectLst/>
              </a:rPr>
              <a:t> </a:t>
            </a:r>
            <a:r>
              <a:rPr lang="en-US" dirty="0" err="1">
                <a:effectLst/>
              </a:rPr>
              <a:t>thoại</a:t>
            </a:r>
            <a:r>
              <a:rPr lang="en-US" dirty="0">
                <a:effectLst/>
              </a:rPr>
              <a:t> Sort </a:t>
            </a:r>
            <a:r>
              <a:rPr lang="en-US" sz="900" kern="1200" dirty="0">
                <a:solidFill>
                  <a:schemeClr val="tx1"/>
                </a:solidFill>
                <a:effectLst/>
                <a:latin typeface="+mn-lt"/>
                <a:ea typeface="+mn-ea"/>
                <a:cs typeface="+mn-cs"/>
              </a:rPr>
              <a:t>-&gt;</a:t>
            </a:r>
            <a:r>
              <a:rPr lang="en-US" dirty="0">
                <a:effectLst/>
              </a:rPr>
              <a:t> </a:t>
            </a:r>
            <a:r>
              <a:rPr lang="en-US" dirty="0" err="1">
                <a:effectLst/>
              </a:rPr>
              <a:t>tùy</a:t>
            </a:r>
            <a:r>
              <a:rPr lang="en-US" dirty="0">
                <a:effectLst/>
              </a:rPr>
              <a:t> </a:t>
            </a:r>
            <a:r>
              <a:rPr lang="en-US" dirty="0" err="1">
                <a:effectLst/>
              </a:rPr>
              <a:t>chọn</a:t>
            </a:r>
            <a:r>
              <a:rPr lang="en-US" dirty="0">
                <a:effectLst/>
              </a:rPr>
              <a:t> </a:t>
            </a:r>
            <a:r>
              <a:rPr lang="en-US" dirty="0" err="1">
                <a:effectLst/>
              </a:rPr>
              <a:t>cách</a:t>
            </a:r>
            <a:r>
              <a:rPr lang="en-US" dirty="0">
                <a:effectLst/>
              </a:rPr>
              <a:t> </a:t>
            </a:r>
            <a:r>
              <a:rPr lang="en-US" dirty="0" err="1">
                <a:effectLst/>
              </a:rPr>
              <a:t>thức</a:t>
            </a:r>
            <a:r>
              <a:rPr lang="en-US" dirty="0">
                <a:effectLst/>
              </a:rPr>
              <a:t> </a:t>
            </a:r>
            <a:r>
              <a:rPr lang="en-US" dirty="0" err="1">
                <a:effectLst/>
              </a:rPr>
              <a:t>sắp</a:t>
            </a:r>
            <a:r>
              <a:rPr lang="en-US" dirty="0">
                <a:effectLst/>
              </a:rPr>
              <a:t> </a:t>
            </a:r>
            <a:r>
              <a:rPr lang="en-US" dirty="0" err="1">
                <a:effectLst/>
              </a:rPr>
              <a:t>xếp</a:t>
            </a:r>
            <a:r>
              <a:rPr lang="en-US" dirty="0">
                <a:effectLst/>
              </a:rPr>
              <a:t>: </a:t>
            </a:r>
          </a:p>
          <a:p>
            <a:pPr marL="857250" lvl="2"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Column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Sort by</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Order</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Order</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Thêm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cấp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sắp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xếp</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Sort.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Add Level</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Column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Then by</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Order</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Order</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cấp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sắp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xếp</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Sort.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xóa</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Delete Level</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Thay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đổi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thứ</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tự</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cấp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sắp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xếp</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Sort.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Move Up/Down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p>
          <a:p>
            <a:pPr marL="342900" lvl="1" indent="0">
              <a:buFont typeface="Arial" panose="020B0604020202020204" pitchFamily="34" charset="0"/>
              <a:buNone/>
            </a:pPr>
            <a:endParaRPr lang="en-US" sz="900" kern="1200" dirty="0">
              <a:solidFill>
                <a:schemeClr val="tx1"/>
              </a:solidFill>
              <a:effectLst/>
              <a:latin typeface="+mn-lt"/>
              <a:ea typeface="+mn-ea"/>
              <a:cs typeface="+mn-cs"/>
            </a:endParaRPr>
          </a:p>
          <a:p>
            <a:pPr mar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endParaRPr lang="en-US" sz="900" i="1" kern="1200" dirty="0">
              <a:solidFill>
                <a:schemeClr val="tx1"/>
              </a:solidFill>
              <a:effectLst/>
              <a:latin typeface="+mn-lt"/>
              <a:ea typeface="+mn-ea"/>
              <a:cs typeface="+mn-cs"/>
            </a:endParaRPr>
          </a:p>
          <a:p>
            <a:pPr marL="0" lvl="0" indent="0">
              <a:buFont typeface="Arial" panose="020B0604020202020204" pitchFamily="34" charset="0"/>
              <a:buNone/>
            </a:pPr>
            <a:r>
              <a:rPr lang="en-US" sz="900" i="1" kern="1200" dirty="0" err="1">
                <a:solidFill>
                  <a:schemeClr val="tx1"/>
                </a:solidFill>
                <a:effectLst/>
                <a:latin typeface="+mn-lt"/>
                <a:ea typeface="+mn-ea"/>
                <a:cs typeface="+mn-cs"/>
              </a:rPr>
              <a:t>Cấp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phía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sắp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xếp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trước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thì</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xét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đến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những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cấp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tiếp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theo.</a:t>
            </a:r>
            <a:endParaRPr lang="en-US" sz="900" i="1" kern="1200" dirty="0">
              <a:solidFill>
                <a:schemeClr val="tx1"/>
              </a:solidFill>
              <a:effectLst/>
              <a:latin typeface="+mn-lt"/>
              <a:ea typeface="+mn-ea"/>
              <a:cs typeface="+mn-cs"/>
            </a:endParaRPr>
          </a:p>
          <a:p>
            <a:pPr marL="0" lvl="0" indent="0">
              <a:buFont typeface="Arial" panose="020B0604020202020204" pitchFamily="34" charset="0"/>
              <a:buNone/>
            </a:pP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sắp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xếp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dòng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tiêu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đề</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hãy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hủy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đánh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dấu</a:t>
            </a:r>
            <a:r>
              <a:rPr lang="en-US" sz="900" i="1" kern="1200" dirty="0">
                <a:solidFill>
                  <a:schemeClr val="tx1"/>
                </a:solidFill>
                <a:effectLst/>
                <a:latin typeface="+mn-lt"/>
                <a:ea typeface="+mn-ea"/>
                <a:cs typeface="+mn-cs"/>
              </a:rPr>
              <a:t> ô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My data has headers</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hộp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Sort by/Then by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xuất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danh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sách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Column A, Column B…</a:t>
            </a:r>
          </a:p>
          <a:p>
            <a:pPr marL="0" lvl="0" indent="0">
              <a:buFont typeface="Arial" panose="020B0604020202020204" pitchFamily="34" charset="0"/>
              <a:buNone/>
            </a:pPr>
            <a:endParaRPr lang="en-US" sz="9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Sắp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xếp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theo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định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dạng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của</a:t>
            </a:r>
            <a:r>
              <a:rPr lang="es-MX" sz="900" b="1" kern="1200" dirty="0">
                <a:solidFill>
                  <a:schemeClr val="tx1"/>
                </a:solidFill>
                <a:effectLst/>
                <a:latin typeface="+mn-lt"/>
                <a:ea typeface="+mn-ea"/>
                <a:cs typeface="+mn-cs"/>
              </a:rPr>
              <a:t> ô:</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Sort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Sort On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chuẩn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Cell Color</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Font Color</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Cell Icon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Order</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nền</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chữ</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Order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On Top/On Bottom</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dirty="0" err="1">
                <a:effectLst/>
              </a:rPr>
              <a:t>Nhấp</a:t>
            </a:r>
            <a:r>
              <a:rPr lang="en-US" dirty="0">
                <a:effectLst/>
              </a:rPr>
              <a:t> </a:t>
            </a:r>
            <a:r>
              <a:rPr lang="en-US" dirty="0" err="1">
                <a:effectLst/>
              </a:rPr>
              <a:t>nút</a:t>
            </a:r>
            <a:r>
              <a:rPr lang="en-US" dirty="0">
                <a:effectLst/>
              </a:rPr>
              <a:t> </a:t>
            </a:r>
            <a:r>
              <a:rPr lang="en-US" b="1" dirty="0">
                <a:effectLst/>
              </a:rPr>
              <a:t>OK</a:t>
            </a:r>
          </a:p>
          <a:p>
            <a:pPr marL="171450" indent="-171450">
              <a:buFont typeface="Arial" panose="020B0604020202020204" pitchFamily="34" charset="0"/>
              <a:buChar char="•"/>
            </a:pPr>
            <a:endParaRPr lang="en-US" sz="900" b="1" i="1" u="sng" kern="1200" dirty="0">
              <a:solidFill>
                <a:schemeClr val="tx1"/>
              </a:solidFill>
              <a:effectLst/>
              <a:latin typeface="+mn-lt"/>
              <a:ea typeface="+mn-ea"/>
              <a:cs typeface="+mn-cs"/>
            </a:endParaRPr>
          </a:p>
          <a:p>
            <a:pPr mar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endParaRPr lang="en-US" sz="900" i="1" kern="1200" dirty="0">
              <a:solidFill>
                <a:schemeClr val="tx1"/>
              </a:solidFill>
              <a:effectLst/>
              <a:latin typeface="+mn-lt"/>
              <a:ea typeface="+mn-ea"/>
              <a:cs typeface="+mn-cs"/>
            </a:endParaRPr>
          </a:p>
          <a:p>
            <a:pPr marL="0" indent="0">
              <a:buFont typeface="Arial" panose="020B0604020202020204" pitchFamily="34" charset="0"/>
              <a:buNone/>
            </a:pPr>
            <a:r>
              <a:rPr lang="en-US" sz="900" i="1" kern="1200" dirty="0">
                <a:solidFill>
                  <a:schemeClr val="tx1"/>
                </a:solidFill>
                <a:effectLst/>
                <a:latin typeface="+mn-lt"/>
                <a:ea typeface="+mn-ea"/>
                <a:cs typeface="+mn-cs"/>
              </a:rPr>
              <a:t>Cell Color, Font Color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Cell Icon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kết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quả</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áp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quy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tắc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điều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kiện</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16</a:t>
            </a:fld>
            <a:endParaRPr lang="en-US"/>
          </a:p>
        </p:txBody>
      </p:sp>
    </p:spTree>
    <p:extLst>
      <p:ext uri="{BB962C8B-B14F-4D97-AF65-F5344CB8AC3E}">
        <p14:creationId xmlns:p14="http://schemas.microsoft.com/office/powerpoint/2010/main" val="1937471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lọc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thông</a:t>
            </a:r>
            <a:r>
              <a:rPr lang="en-US" sz="900" b="1" kern="1200" dirty="0">
                <a:solidFill>
                  <a:schemeClr val="tx1"/>
                </a:solidFill>
                <a:effectLst/>
                <a:latin typeface="+mn-lt"/>
                <a:ea typeface="+mn-ea"/>
                <a:cs typeface="+mn-cs"/>
              </a:rPr>
              <a:t> tin</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Lọc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cột</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chuẩn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lọc</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AutoFilter</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lọc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biệt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xác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chuẩn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lọc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bằng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tắt</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bật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biệt</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OK</a:t>
            </a:r>
            <a:r>
              <a:rPr lang="en-US" sz="900" kern="1200" dirty="0">
                <a:solidFill>
                  <a:schemeClr val="tx1"/>
                </a:solidFill>
                <a:effectLst/>
                <a:latin typeface="+mn-lt"/>
                <a:ea typeface="+mn-ea"/>
                <a:cs typeface="+mn-cs"/>
              </a:rPr>
              <a:t>.</a:t>
            </a:r>
          </a:p>
          <a:p>
            <a:pPr marL="342900" lvl="1" indent="0">
              <a:buFont typeface="Arial" panose="020B0604020202020204" pitchFamily="34" charset="0"/>
              <a:buNone/>
            </a:pPr>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quá</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nhiều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giá</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trị</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phân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biệt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sử</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khung</a:t>
            </a:r>
            <a:r>
              <a:rPr lang="en-US" sz="900" i="1" kern="1200" dirty="0">
                <a:solidFill>
                  <a:schemeClr val="tx1"/>
                </a:solidFill>
                <a:effectLst/>
                <a:latin typeface="+mn-lt"/>
                <a:ea typeface="+mn-ea"/>
                <a:cs typeface="+mn-cs"/>
              </a:rPr>
              <a:t> Search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tìm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kiếm</a:t>
            </a:r>
            <a:r>
              <a:rPr lang="en-US" sz="900" i="1" kern="1200" dirty="0">
                <a:solidFill>
                  <a:schemeClr val="tx1"/>
                </a:solidFill>
                <a:effectLst/>
                <a:latin typeface="+mn-lt"/>
                <a:ea typeface="+mn-ea"/>
                <a:cs typeface="+mn-cs"/>
              </a:rPr>
              <a:t>.</a:t>
            </a:r>
          </a:p>
          <a:p>
            <a:r>
              <a:rPr lang="en-US" sz="9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Hủy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lọc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cột</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AutoFilter</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Clear Filter From "&lt;</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&gt;".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Lọc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theo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cột</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AutoFilter</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Text/Number/Date Filters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lọc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thông</a:t>
            </a:r>
            <a:r>
              <a:rPr lang="en-US" sz="900" kern="1200" dirty="0">
                <a:solidFill>
                  <a:schemeClr val="tx1"/>
                </a:solidFill>
                <a:effectLst/>
                <a:latin typeface="+mn-lt"/>
                <a:ea typeface="+mn-ea"/>
                <a:cs typeface="+mn-cs"/>
              </a:rPr>
              <a:t> tin -&gt; </a:t>
            </a:r>
            <a:r>
              <a:rPr lang="en-US" sz="900" kern="1200" dirty="0" err="1">
                <a:solidFill>
                  <a:schemeClr val="tx1"/>
                </a:solidFill>
                <a:effectLst/>
                <a:latin typeface="+mn-lt"/>
                <a:ea typeface="+mn-ea"/>
                <a:cs typeface="+mn-cs"/>
              </a:rPr>
              <a:t>thiết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chuẩn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lọc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lọc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văn</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số</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thời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gian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Text Filters, Number Filters </a:t>
            </a:r>
            <a:r>
              <a:rPr lang="en-US" sz="900" kern="1200" dirty="0" err="1">
                <a:solidFill>
                  <a:schemeClr val="tx1"/>
                </a:solidFill>
                <a:effectLst/>
                <a:latin typeface="+mn-lt"/>
                <a:ea typeface="+mn-ea"/>
                <a:cs typeface="+mn-cs"/>
              </a:rPr>
              <a:t>hoặc</a:t>
            </a:r>
            <a:r>
              <a:rPr lang="en-US" sz="900" b="1" kern="1200" dirty="0">
                <a:solidFill>
                  <a:schemeClr val="tx1"/>
                </a:solidFill>
                <a:effectLst/>
                <a:latin typeface="+mn-lt"/>
                <a:ea typeface="+mn-ea"/>
                <a:cs typeface="+mn-cs"/>
              </a:rPr>
              <a:t> Date Filters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phép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thiết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chuẩn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lọc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thông</a:t>
            </a:r>
            <a:r>
              <a:rPr lang="en-US" sz="900" kern="1200" dirty="0">
                <a:solidFill>
                  <a:schemeClr val="tx1"/>
                </a:solidFill>
                <a:effectLst/>
                <a:latin typeface="+mn-lt"/>
                <a:ea typeface="+mn-ea"/>
                <a:cs typeface="+mn-cs"/>
              </a:rPr>
              <a:t> tin.</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văn</a:t>
            </a:r>
            <a:r>
              <a:rPr lang="en-US" sz="900" kern="1200" dirty="0">
                <a:solidFill>
                  <a:schemeClr val="tx1"/>
                </a:solidFill>
                <a:effectLst/>
                <a:latin typeface="+mn-lt"/>
                <a:ea typeface="+mn-ea"/>
                <a:cs typeface="+mn-cs"/>
              </a:rPr>
              <a:t> bản:</a:t>
            </a:r>
          </a:p>
          <a:p>
            <a:pPr marL="1200150" lvl="3"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Lọc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bằng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phép</a:t>
            </a:r>
            <a:r>
              <a:rPr lang="en-US" sz="900" u="none" strike="noStrike" kern="1200" dirty="0">
                <a:solidFill>
                  <a:schemeClr val="tx1"/>
                </a:solidFill>
                <a:effectLst/>
                <a:latin typeface="+mn-lt"/>
                <a:ea typeface="+mn-ea"/>
                <a:cs typeface="+mn-cs"/>
              </a:rPr>
              <a:t> so </a:t>
            </a:r>
            <a:r>
              <a:rPr lang="en-US" sz="900" u="none" strike="noStrike" kern="1200" dirty="0" err="1">
                <a:solidFill>
                  <a:schemeClr val="tx1"/>
                </a:solidFill>
                <a:effectLst/>
                <a:latin typeface="+mn-lt"/>
                <a:ea typeface="+mn-ea"/>
                <a:cs typeface="+mn-cs"/>
              </a:rPr>
              <a:t>sánh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chuỗi</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Equals</a:t>
            </a:r>
            <a:r>
              <a:rPr lang="en-US" sz="900" u="none" strike="noStrike" kern="1200" dirty="0">
                <a:solidFill>
                  <a:schemeClr val="tx1"/>
                </a:solidFill>
                <a:effectLst/>
                <a:latin typeface="+mn-lt"/>
                <a:ea typeface="+mn-ea"/>
                <a:cs typeface="+mn-cs"/>
              </a:rPr>
              <a:t>/</a:t>
            </a:r>
            <a:r>
              <a:rPr lang="en-US" sz="900" b="1" u="none" strike="noStrike" kern="1200" dirty="0">
                <a:solidFill>
                  <a:schemeClr val="tx1"/>
                </a:solidFill>
                <a:effectLst/>
                <a:latin typeface="+mn-lt"/>
                <a:ea typeface="+mn-ea"/>
                <a:cs typeface="+mn-cs"/>
              </a:rPr>
              <a:t>Does Not Equal</a:t>
            </a:r>
            <a:r>
              <a:rPr lang="en-US" sz="900" u="none" strike="noStrike" kern="1200" dirty="0">
                <a:solidFill>
                  <a:schemeClr val="tx1"/>
                </a:solidFill>
                <a:effectLst/>
                <a:latin typeface="+mn-lt"/>
                <a:ea typeface="+mn-ea"/>
                <a:cs typeface="+mn-cs"/>
              </a:rPr>
              <a:t>.</a:t>
            </a:r>
          </a:p>
          <a:p>
            <a:pPr marL="1200150" lvl="3"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Lọc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bằng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chuỗi</a:t>
            </a:r>
            <a:r>
              <a:rPr lang="en-US" sz="900" u="none" strike="noStrike" kern="1200" dirty="0">
                <a:solidFill>
                  <a:schemeClr val="tx1"/>
                </a:solidFill>
                <a:effectLst/>
                <a:latin typeface="+mn-lt"/>
                <a:ea typeface="+mn-ea"/>
                <a:cs typeface="+mn-cs"/>
              </a:rPr>
              <a:t> con </a:t>
            </a:r>
            <a:r>
              <a:rPr lang="en-US" sz="900" u="none" strike="noStrike" kern="1200" dirty="0" err="1">
                <a:solidFill>
                  <a:schemeClr val="tx1"/>
                </a:solidFill>
                <a:effectLst/>
                <a:latin typeface="+mn-lt"/>
                <a:ea typeface="+mn-ea"/>
                <a:cs typeface="+mn-cs"/>
              </a:rPr>
              <a:t>đầu</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hoặc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cuối</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văn</a:t>
            </a:r>
            <a:r>
              <a:rPr lang="en-US" sz="900" u="none" strike="noStrike" kern="1200" dirty="0">
                <a:solidFill>
                  <a:schemeClr val="tx1"/>
                </a:solidFill>
                <a:effectLst/>
                <a:latin typeface="+mn-lt"/>
                <a:ea typeface="+mn-ea"/>
                <a:cs typeface="+mn-cs"/>
              </a:rPr>
              <a:t> bản: </a:t>
            </a:r>
            <a:r>
              <a:rPr lang="en-US" sz="900" b="1" u="none" strike="noStrike" kern="1200" dirty="0">
                <a:solidFill>
                  <a:schemeClr val="tx1"/>
                </a:solidFill>
                <a:effectLst/>
                <a:latin typeface="+mn-lt"/>
                <a:ea typeface="+mn-ea"/>
                <a:cs typeface="+mn-cs"/>
              </a:rPr>
              <a:t>Begins/Ends With</a:t>
            </a:r>
            <a:r>
              <a:rPr lang="en-US" sz="900" u="none" strike="noStrike" kern="1200" dirty="0">
                <a:solidFill>
                  <a:schemeClr val="tx1"/>
                </a:solidFill>
                <a:effectLst/>
                <a:latin typeface="+mn-lt"/>
                <a:ea typeface="+mn-ea"/>
                <a:cs typeface="+mn-cs"/>
              </a:rPr>
              <a:t>.</a:t>
            </a:r>
          </a:p>
          <a:p>
            <a:pPr marL="1200150" lvl="3"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Lọc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bằng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chuỗi</a:t>
            </a:r>
            <a:r>
              <a:rPr lang="en-US" sz="900" u="none" strike="noStrike" kern="1200" dirty="0">
                <a:solidFill>
                  <a:schemeClr val="tx1"/>
                </a:solidFill>
                <a:effectLst/>
                <a:latin typeface="+mn-lt"/>
                <a:ea typeface="+mn-ea"/>
                <a:cs typeface="+mn-cs"/>
              </a:rPr>
              <a:t> con </a:t>
            </a:r>
            <a:r>
              <a:rPr lang="en-US" sz="900" u="none" strike="noStrike" kern="1200" dirty="0" err="1">
                <a:solidFill>
                  <a:schemeClr val="tx1"/>
                </a:solidFill>
                <a:effectLst/>
                <a:latin typeface="+mn-lt"/>
                <a:ea typeface="+mn-ea"/>
                <a:cs typeface="+mn-cs"/>
              </a:rPr>
              <a:t>trong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văn</a:t>
            </a:r>
            <a:r>
              <a:rPr lang="en-US" sz="900" u="none" strike="noStrike" kern="1200" dirty="0">
                <a:solidFill>
                  <a:schemeClr val="tx1"/>
                </a:solidFill>
                <a:effectLst/>
                <a:latin typeface="+mn-lt"/>
                <a:ea typeface="+mn-ea"/>
                <a:cs typeface="+mn-cs"/>
              </a:rPr>
              <a:t> bản: </a:t>
            </a:r>
            <a:r>
              <a:rPr lang="en-US" sz="900" b="1" u="none" strike="noStrike" kern="1200" dirty="0">
                <a:solidFill>
                  <a:schemeClr val="tx1"/>
                </a:solidFill>
                <a:effectLst/>
                <a:latin typeface="+mn-lt"/>
                <a:ea typeface="+mn-ea"/>
                <a:cs typeface="+mn-cs"/>
              </a:rPr>
              <a:t>Contains/Does Not Contain</a:t>
            </a:r>
            <a:r>
              <a:rPr lang="en-US" sz="900" u="none" strike="noStrike"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số</a:t>
            </a:r>
            <a:r>
              <a:rPr lang="en-US" sz="900" kern="1200" dirty="0">
                <a:solidFill>
                  <a:schemeClr val="tx1"/>
                </a:solidFill>
                <a:effectLst/>
                <a:latin typeface="+mn-lt"/>
                <a:ea typeface="+mn-ea"/>
                <a:cs typeface="+mn-cs"/>
              </a:rPr>
              <a:t>: </a:t>
            </a:r>
          </a:p>
          <a:p>
            <a:pPr marL="1200150" lvl="3"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Lọc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bằng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các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phép</a:t>
            </a:r>
            <a:r>
              <a:rPr lang="en-US" sz="900" u="none" strike="noStrike" kern="1200" dirty="0">
                <a:solidFill>
                  <a:schemeClr val="tx1"/>
                </a:solidFill>
                <a:effectLst/>
                <a:latin typeface="+mn-lt"/>
                <a:ea typeface="+mn-ea"/>
                <a:cs typeface="+mn-cs"/>
              </a:rPr>
              <a:t> so </a:t>
            </a:r>
            <a:r>
              <a:rPr lang="en-US" sz="900" u="none" strike="noStrike" kern="1200" dirty="0" err="1">
                <a:solidFill>
                  <a:schemeClr val="tx1"/>
                </a:solidFill>
                <a:effectLst/>
                <a:latin typeface="+mn-lt"/>
                <a:ea typeface="+mn-ea"/>
                <a:cs typeface="+mn-cs"/>
              </a:rPr>
              <a:t>sánh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giá</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trị</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Equals</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Greater Than</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Less Than</a:t>
            </a:r>
            <a:r>
              <a:rPr lang="en-US" sz="900" u="none" strike="noStrike" kern="1200" dirty="0">
                <a:solidFill>
                  <a:schemeClr val="tx1"/>
                </a:solidFill>
                <a:effectLst/>
                <a:latin typeface="+mn-lt"/>
                <a:ea typeface="+mn-ea"/>
                <a:cs typeface="+mn-cs"/>
              </a:rPr>
              <a:t>…</a:t>
            </a:r>
          </a:p>
          <a:p>
            <a:pPr marL="1200150" lvl="3"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Lọc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một</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số</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giá</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trị</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đầu</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Top 10</a:t>
            </a:r>
            <a:r>
              <a:rPr lang="en-US" sz="900" u="none" strike="noStrike" kern="1200" dirty="0">
                <a:solidFill>
                  <a:schemeClr val="tx1"/>
                </a:solidFill>
                <a:effectLst/>
                <a:latin typeface="+mn-lt"/>
                <a:ea typeface="+mn-ea"/>
                <a:cs typeface="+mn-cs"/>
              </a:rPr>
              <a:t>.</a:t>
            </a:r>
          </a:p>
          <a:p>
            <a:pPr marL="1200150" lvl="3"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Lọc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các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giá</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trị</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trên</a:t>
            </a:r>
            <a:r>
              <a:rPr lang="en-US" sz="900" u="none" strike="noStrike" kern="1200" dirty="0">
                <a:solidFill>
                  <a:schemeClr val="tx1"/>
                </a:solidFill>
                <a:effectLst/>
                <a:latin typeface="+mn-lt"/>
                <a:ea typeface="+mn-ea"/>
                <a:cs typeface="+mn-cs"/>
              </a:rPr>
              <a:t>/</a:t>
            </a:r>
            <a:r>
              <a:rPr lang="en-US" sz="900" u="none" strike="noStrike" kern="1200" dirty="0" err="1">
                <a:solidFill>
                  <a:schemeClr val="tx1"/>
                </a:solidFill>
                <a:effectLst/>
                <a:latin typeface="+mn-lt"/>
                <a:ea typeface="+mn-ea"/>
                <a:cs typeface="+mn-cs"/>
              </a:rPr>
              <a:t>dưới</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giá</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trị</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trung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bình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của</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cột</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Above/Below Average</a:t>
            </a:r>
            <a:r>
              <a:rPr lang="en-US" sz="900" u="none" strike="noStrike"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thời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gian</a:t>
            </a:r>
            <a:r>
              <a:rPr lang="en-US" sz="900" kern="1200" dirty="0">
                <a:solidFill>
                  <a:schemeClr val="tx1"/>
                </a:solidFill>
                <a:effectLst/>
                <a:latin typeface="+mn-lt"/>
                <a:ea typeface="+mn-ea"/>
                <a:cs typeface="+mn-cs"/>
              </a:rPr>
              <a:t>:</a:t>
            </a:r>
          </a:p>
          <a:p>
            <a:pPr marL="1200150" lvl="3"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Lọc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bằng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các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phép</a:t>
            </a:r>
            <a:r>
              <a:rPr lang="en-US" sz="900" u="none" strike="noStrike" kern="1200" dirty="0">
                <a:solidFill>
                  <a:schemeClr val="tx1"/>
                </a:solidFill>
                <a:effectLst/>
                <a:latin typeface="+mn-lt"/>
                <a:ea typeface="+mn-ea"/>
                <a:cs typeface="+mn-cs"/>
              </a:rPr>
              <a:t> so </a:t>
            </a:r>
            <a:r>
              <a:rPr lang="en-US" sz="900" u="none" strike="noStrike" kern="1200" dirty="0" err="1">
                <a:solidFill>
                  <a:schemeClr val="tx1"/>
                </a:solidFill>
                <a:effectLst/>
                <a:latin typeface="+mn-lt"/>
                <a:ea typeface="+mn-ea"/>
                <a:cs typeface="+mn-cs"/>
              </a:rPr>
              <a:t>sánh</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Equals</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Before</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After</a:t>
            </a:r>
            <a:r>
              <a:rPr lang="en-US" sz="900" u="none" strike="noStrike" kern="1200" dirty="0">
                <a:solidFill>
                  <a:schemeClr val="tx1"/>
                </a:solidFill>
                <a:effectLst/>
                <a:latin typeface="+mn-lt"/>
                <a:ea typeface="+mn-ea"/>
                <a:cs typeface="+mn-cs"/>
              </a:rPr>
              <a:t>…</a:t>
            </a:r>
          </a:p>
          <a:p>
            <a:pPr marL="1200150" lvl="3"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Lọc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trong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một</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khoảng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thời</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gian</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All Dates in the Period</a:t>
            </a:r>
            <a:r>
              <a:rPr lang="en-US" sz="900" u="none" strike="noStrike"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chuẩn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lọc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phép</a:t>
            </a:r>
            <a:r>
              <a:rPr lang="en-US" sz="900" kern="1200" dirty="0">
                <a:solidFill>
                  <a:schemeClr val="tx1"/>
                </a:solidFill>
                <a:effectLst/>
                <a:latin typeface="+mn-lt"/>
                <a:ea typeface="+mn-ea"/>
                <a:cs typeface="+mn-cs"/>
              </a:rPr>
              <a:t> so </a:t>
            </a:r>
            <a:r>
              <a:rPr lang="en-US" sz="900" kern="1200" dirty="0" err="1">
                <a:solidFill>
                  <a:schemeClr val="tx1"/>
                </a:solidFill>
                <a:effectLst/>
                <a:latin typeface="+mn-lt"/>
                <a:ea typeface="+mn-ea"/>
                <a:cs typeface="+mn-cs"/>
              </a:rPr>
              <a:t>sánh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thiết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chuẩn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Custom AutoFilter</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thiết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phép</a:t>
            </a:r>
            <a:r>
              <a:rPr lang="en-US" sz="900" kern="1200" dirty="0">
                <a:solidFill>
                  <a:schemeClr val="tx1"/>
                </a:solidFill>
                <a:effectLst/>
                <a:latin typeface="+mn-lt"/>
                <a:ea typeface="+mn-ea"/>
                <a:cs typeface="+mn-cs"/>
              </a:rPr>
              <a:t> so </a:t>
            </a:r>
            <a:r>
              <a:rPr lang="en-US" sz="900" kern="1200" dirty="0" err="1">
                <a:solidFill>
                  <a:schemeClr val="tx1"/>
                </a:solidFill>
                <a:effectLst/>
                <a:latin typeface="+mn-lt"/>
                <a:ea typeface="+mn-ea"/>
                <a:cs typeface="+mn-cs"/>
              </a:rPr>
              <a:t>sánh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thì</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phép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hợp</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And</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Or</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văn</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diện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Wildcard</a:t>
            </a:r>
            <a:r>
              <a:rPr lang="en-US" sz="900" kern="1200" dirty="0">
                <a:solidFill>
                  <a:schemeClr val="tx1"/>
                </a:solidFill>
                <a:effectLst/>
                <a:latin typeface="+mn-lt"/>
                <a:ea typeface="+mn-ea"/>
                <a:cs typeface="+mn-cs"/>
              </a:rPr>
              <a:t>):</a:t>
            </a:r>
          </a:p>
          <a:p>
            <a:pPr marL="1200150" lvl="3" indent="-171450">
              <a:buFont typeface="Arial" panose="020B0604020202020204" pitchFamily="34" charset="0"/>
              <a:buChar char="•"/>
            </a:pPr>
            <a:r>
              <a:rPr lang="en-US" sz="900" b="1" kern="1200" dirty="0">
                <a:solidFill>
                  <a:schemeClr val="tx1"/>
                </a:solidFill>
                <a:effectLst/>
                <a:latin typeface="+mn-lt"/>
                <a:ea typeface="+mn-ea"/>
                <a:cs typeface="+mn-cs"/>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a:t>
            </a:r>
          </a:p>
          <a:p>
            <a:pPr marL="1200150" lvl="3" indent="-171450">
              <a:buFont typeface="Arial" panose="020B0604020202020204" pitchFamily="34" charset="0"/>
              <a:buChar char="•"/>
            </a:pPr>
            <a:r>
              <a:rPr lang="en-US" sz="900" b="1" kern="1200" dirty="0">
                <a:solidFill>
                  <a:schemeClr val="tx1"/>
                </a:solidFill>
                <a:effectLst/>
                <a:latin typeface="+mn-lt"/>
                <a:ea typeface="+mn-ea"/>
                <a:cs typeface="+mn-cs"/>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chuỗi</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dirty="0" err="1">
                <a:effectLst/>
              </a:rPr>
              <a:t>Đối</a:t>
            </a:r>
            <a:r>
              <a:rPr lang="en-US" dirty="0">
                <a:effectLst/>
              </a:rPr>
              <a:t> </a:t>
            </a:r>
            <a:r>
              <a:rPr lang="en-US" dirty="0" err="1">
                <a:effectLst/>
              </a:rPr>
              <a:t>với</a:t>
            </a:r>
            <a:r>
              <a:rPr lang="en-US" dirty="0">
                <a:effectLst/>
              </a:rPr>
              <a:t> </a:t>
            </a:r>
            <a:r>
              <a:rPr lang="en-US" dirty="0" err="1">
                <a:effectLst/>
              </a:rPr>
              <a:t>lệnh</a:t>
            </a:r>
            <a:r>
              <a:rPr lang="en-US" dirty="0">
                <a:effectLst/>
              </a:rPr>
              <a:t> Top 10, </a:t>
            </a:r>
            <a:r>
              <a:rPr lang="en-US" dirty="0" err="1">
                <a:effectLst/>
              </a:rPr>
              <a:t>bạn</a:t>
            </a:r>
            <a:r>
              <a:rPr lang="en-US" dirty="0">
                <a:effectLst/>
              </a:rPr>
              <a:t> </a:t>
            </a:r>
            <a:r>
              <a:rPr lang="en-US" dirty="0" err="1">
                <a:effectLst/>
              </a:rPr>
              <a:t>thiết</a:t>
            </a:r>
            <a:r>
              <a:rPr lang="en-US" dirty="0">
                <a:effectLst/>
              </a:rPr>
              <a:t> </a:t>
            </a:r>
            <a:r>
              <a:rPr lang="en-US" dirty="0" err="1">
                <a:effectLst/>
              </a:rPr>
              <a:t>lập</a:t>
            </a:r>
            <a:r>
              <a:rPr lang="en-US" dirty="0">
                <a:effectLst/>
              </a:rPr>
              <a:t> </a:t>
            </a:r>
            <a:r>
              <a:rPr lang="en-US" dirty="0" err="1">
                <a:effectLst/>
              </a:rPr>
              <a:t>tiêu</a:t>
            </a:r>
            <a:r>
              <a:rPr lang="en-US" dirty="0">
                <a:effectLst/>
              </a:rPr>
              <a:t> </a:t>
            </a:r>
            <a:r>
              <a:rPr lang="en-US" dirty="0" err="1">
                <a:effectLst/>
              </a:rPr>
              <a:t>chuẩn</a:t>
            </a:r>
            <a:r>
              <a:rPr lang="en-US" dirty="0">
                <a:effectLst/>
              </a:rPr>
              <a:t> </a:t>
            </a:r>
            <a:r>
              <a:rPr lang="en-US" dirty="0" err="1">
                <a:effectLst/>
              </a:rPr>
              <a:t>trên</a:t>
            </a:r>
            <a:r>
              <a:rPr lang="en-US" dirty="0">
                <a:effectLst/>
              </a:rPr>
              <a:t> </a:t>
            </a:r>
            <a:r>
              <a:rPr lang="en-US" dirty="0" err="1">
                <a:effectLst/>
              </a:rPr>
              <a:t>hộp</a:t>
            </a:r>
            <a:r>
              <a:rPr lang="en-US" dirty="0">
                <a:effectLst/>
              </a:rPr>
              <a:t> </a:t>
            </a:r>
            <a:r>
              <a:rPr lang="en-US" dirty="0" err="1">
                <a:effectLst/>
              </a:rPr>
              <a:t>thoại</a:t>
            </a:r>
            <a:r>
              <a:rPr lang="en-US" dirty="0">
                <a:effectLst/>
              </a:rPr>
              <a:t> </a:t>
            </a:r>
            <a:r>
              <a:rPr lang="en-US" b="1" dirty="0">
                <a:effectLst/>
              </a:rPr>
              <a:t>Top 10 AutoFilter</a:t>
            </a:r>
            <a:r>
              <a:rPr lang="en-US" dirty="0">
                <a:effectLst/>
              </a:rPr>
              <a:t>.</a:t>
            </a:r>
          </a:p>
          <a:p>
            <a:pPr marL="0" lvl="0" indent="0">
              <a:buFont typeface="Arial" panose="020B0604020202020204" pitchFamily="34" charset="0"/>
              <a:buNone/>
            </a:pPr>
            <a:endParaRPr lang="en-US" dirty="0">
              <a:effectLst/>
            </a:endParaRPr>
          </a:p>
          <a:p>
            <a:pPr marL="0" lvl="0" indent="0">
              <a:buFont typeface="Arial" panose="020B0604020202020204" pitchFamily="34" charset="0"/>
              <a:buNone/>
            </a:pPr>
            <a:r>
              <a:rPr lang="en-US" dirty="0">
                <a:effectLst/>
              </a:rPr>
              <a:t> </a:t>
            </a: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endParaRPr lang="en-US" sz="900" i="1" kern="1200" dirty="0">
              <a:solidFill>
                <a:schemeClr val="tx1"/>
              </a:solidFill>
              <a:effectLst/>
              <a:latin typeface="+mn-lt"/>
              <a:ea typeface="+mn-ea"/>
              <a:cs typeface="+mn-cs"/>
            </a:endParaRPr>
          </a:p>
          <a:p>
            <a:pPr lvl="0"/>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hủy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lọc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thông</a:t>
            </a:r>
            <a:r>
              <a:rPr lang="en-US" sz="900" i="1" kern="1200" dirty="0">
                <a:solidFill>
                  <a:schemeClr val="tx1"/>
                </a:solidFill>
                <a:effectLst/>
                <a:latin typeface="+mn-lt"/>
                <a:ea typeface="+mn-ea"/>
                <a:cs typeface="+mn-cs"/>
              </a:rPr>
              <a:t> tin,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thực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Clear</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thẻ</a:t>
            </a:r>
            <a:r>
              <a:rPr lang="en-US" sz="900" i="1" kern="1200" dirty="0">
                <a:solidFill>
                  <a:schemeClr val="tx1"/>
                </a:solidFill>
                <a:effectLst/>
                <a:latin typeface="+mn-lt"/>
                <a:ea typeface="+mn-ea"/>
                <a:cs typeface="+mn-cs"/>
              </a:rPr>
              <a:t> Data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Sort &amp; Filter.</a:t>
            </a:r>
          </a:p>
          <a:p>
            <a:pPr lvl="0"/>
            <a:r>
              <a:rPr lang="en-US" sz="900" i="1" kern="1200" dirty="0" err="1">
                <a:solidFill>
                  <a:schemeClr val="tx1"/>
                </a:solidFill>
                <a:effectLst/>
                <a:latin typeface="+mn-lt"/>
                <a:ea typeface="+mn-ea"/>
                <a:cs typeface="+mn-cs"/>
              </a:rPr>
              <a:t>Chức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năng</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Advanced Filter</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thẻ</a:t>
            </a:r>
            <a:r>
              <a:rPr lang="en-US" sz="900" i="1" kern="1200" dirty="0">
                <a:solidFill>
                  <a:schemeClr val="tx1"/>
                </a:solidFill>
                <a:effectLst/>
                <a:latin typeface="+mn-lt"/>
                <a:ea typeface="+mn-ea"/>
                <a:cs typeface="+mn-cs"/>
              </a:rPr>
              <a:t> Data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Sort &amp; Filter </a:t>
            </a:r>
            <a:r>
              <a:rPr lang="en-US" sz="900" i="1" kern="1200" dirty="0" err="1">
                <a:solidFill>
                  <a:schemeClr val="tx1"/>
                </a:solidFill>
                <a:effectLst/>
                <a:latin typeface="+mn-lt"/>
                <a:ea typeface="+mn-ea"/>
                <a:cs typeface="+mn-cs"/>
              </a:rPr>
              <a:t>cho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phép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lọc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thông</a:t>
            </a:r>
            <a:r>
              <a:rPr lang="en-US" sz="900" i="1" kern="1200" dirty="0">
                <a:solidFill>
                  <a:schemeClr val="tx1"/>
                </a:solidFill>
                <a:effectLst/>
                <a:latin typeface="+mn-lt"/>
                <a:ea typeface="+mn-ea"/>
                <a:cs typeface="+mn-cs"/>
              </a:rPr>
              <a:t> tin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hoạt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những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tiêu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chuẩn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lọc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phức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đây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cũng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yêu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cầu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chương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trình</a:t>
            </a:r>
            <a:r>
              <a:rPr lang="en-US" sz="900" i="1" kern="1200" dirty="0">
                <a:solidFill>
                  <a:schemeClr val="tx1"/>
                </a:solidFill>
                <a:effectLst/>
                <a:latin typeface="+mn-lt"/>
                <a:ea typeface="+mn-ea"/>
                <a:cs typeface="+mn-cs"/>
              </a:rPr>
              <a:t> MOS Expert.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17</a:t>
            </a:fld>
            <a:endParaRPr lang="en-US"/>
          </a:p>
        </p:txBody>
      </p:sp>
    </p:spTree>
    <p:extLst>
      <p:ext uri="{BB962C8B-B14F-4D97-AF65-F5344CB8AC3E}">
        <p14:creationId xmlns:p14="http://schemas.microsoft.com/office/powerpoint/2010/main" val="2099032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loại</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bỏ</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dòng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trùng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lặp</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Loại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bỏ</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dòng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trùng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lặp</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bao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Data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Data Tools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Remove Duplicates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Remove Duplicates -&gt;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Colums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những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lặp</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OK</a:t>
            </a:r>
            <a:r>
              <a:rPr lang="en-US" sz="900" kern="1200" dirty="0">
                <a:solidFill>
                  <a:schemeClr val="tx1"/>
                </a:solidFill>
                <a:effectLst/>
                <a:latin typeface="+mn-lt"/>
                <a:ea typeface="+mn-ea"/>
                <a:cs typeface="+mn-cs"/>
              </a:rPr>
              <a:t>.</a:t>
            </a:r>
          </a:p>
          <a:p>
            <a:pPr lvl="0"/>
            <a:br>
              <a:rPr lang="en-US" dirty="0">
                <a:effectLst/>
              </a:rPr>
            </a:br>
            <a:r>
              <a:rPr lang="en-US" b="1" u="sng" dirty="0" err="1">
                <a:effectLst/>
              </a:rPr>
              <a:t>Chú</a:t>
            </a:r>
            <a:r>
              <a:rPr lang="en-US" b="1" u="sng" dirty="0">
                <a:effectLst/>
              </a:rPr>
              <a:t> ý:</a:t>
            </a:r>
            <a:r>
              <a:rPr lang="en-US" dirty="0">
                <a:effectLst/>
              </a:rPr>
              <a:t> </a:t>
            </a:r>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dòng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tiêu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đề</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hãy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hủy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hộp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kiểm</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My data has headers</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Columns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xuất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Column A, Column B… </a:t>
            </a:r>
          </a:p>
          <a:p>
            <a:pPr lvl="0"/>
            <a:r>
              <a:rPr lang="en-US" sz="900" i="1" kern="1200" dirty="0">
                <a:solidFill>
                  <a:schemeClr val="tx1"/>
                </a:solidFill>
                <a:effectLst/>
                <a:latin typeface="+mn-lt"/>
                <a:ea typeface="+mn-ea"/>
                <a:cs typeface="+mn-cs"/>
              </a:rPr>
              <a:t>Excel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loại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bỏ</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những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dòng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lặp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hiển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thị</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hộp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thoại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kết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quả</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18</a:t>
            </a:fld>
            <a:endParaRPr lang="en-US"/>
          </a:p>
        </p:txBody>
      </p:sp>
    </p:spTree>
    <p:extLst>
      <p:ext uri="{BB962C8B-B14F-4D97-AF65-F5344CB8AC3E}">
        <p14:creationId xmlns:p14="http://schemas.microsoft.com/office/powerpoint/2010/main" val="18889167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19</a:t>
            </a:fld>
            <a:endParaRPr lang="en-US"/>
          </a:p>
        </p:txBody>
      </p:sp>
    </p:spTree>
    <p:extLst>
      <p:ext uri="{BB962C8B-B14F-4D97-AF65-F5344CB8AC3E}">
        <p14:creationId xmlns:p14="http://schemas.microsoft.com/office/powerpoint/2010/main" val="2327812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20</a:t>
            </a:fld>
            <a:endParaRPr lang="en-US"/>
          </a:p>
        </p:txBody>
      </p:sp>
    </p:spTree>
    <p:extLst>
      <p:ext uri="{BB962C8B-B14F-4D97-AF65-F5344CB8AC3E}">
        <p14:creationId xmlns:p14="http://schemas.microsoft.com/office/powerpoint/2010/main" val="24630896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phác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thảo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tự</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động</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900" b="1" kern="1200" dirty="0" err="1">
                <a:solidFill>
                  <a:schemeClr val="tx1"/>
                </a:solidFill>
                <a:effectLst/>
                <a:latin typeface="+mn-lt"/>
                <a:ea typeface="+mn-ea"/>
                <a:cs typeface="+mn-cs"/>
              </a:rPr>
              <a:t>Phác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thảo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toàn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Data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Outline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Subtotal</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Subtotal -&gt; </a:t>
            </a:r>
            <a:r>
              <a:rPr lang="en-US" sz="900" kern="1200" dirty="0" err="1">
                <a:solidFill>
                  <a:schemeClr val="tx1"/>
                </a:solidFill>
                <a:effectLst/>
                <a:latin typeface="+mn-lt"/>
                <a:ea typeface="+mn-ea"/>
                <a:cs typeface="+mn-cs"/>
              </a:rPr>
              <a:t>thiết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 Outline:</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At each change in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Use function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thống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Add subtotal to</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chứa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thống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kê</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OK</a:t>
            </a:r>
            <a:r>
              <a:rPr lang="en-US" sz="900" kern="1200" dirty="0">
                <a:solidFill>
                  <a:schemeClr val="tx1"/>
                </a:solidFill>
                <a:effectLst/>
                <a:latin typeface="+mn-lt"/>
                <a:ea typeface="+mn-ea"/>
                <a:cs typeface="+mn-cs"/>
              </a:rPr>
              <a:t>.</a:t>
            </a:r>
          </a:p>
          <a:p>
            <a:endParaRPr lang="en-US" sz="900" b="1" i="1" u="sng"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endParaRPr lang="en-US" sz="900" i="1" kern="1200" dirty="0">
              <a:solidFill>
                <a:schemeClr val="tx1"/>
              </a:solidFill>
              <a:effectLst/>
              <a:latin typeface="+mn-lt"/>
              <a:ea typeface="+mn-ea"/>
              <a:cs typeface="+mn-cs"/>
            </a:endParaRPr>
          </a:p>
          <a:p>
            <a:pPr marL="171450" lvl="0" indent="-171450">
              <a:buFont typeface="Calibri" panose="020F0502020204030204" pitchFamily="34" charset="0"/>
              <a:buChar char="–"/>
            </a:pP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đã</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thảo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đánh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dấu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hộp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kiểm</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Replace current subtotals</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thế</a:t>
            </a:r>
            <a:r>
              <a:rPr lang="en-US" sz="900" i="1" kern="1200" dirty="0">
                <a:solidFill>
                  <a:schemeClr val="tx1"/>
                </a:solidFill>
                <a:effectLst/>
                <a:latin typeface="+mn-lt"/>
                <a:ea typeface="+mn-ea"/>
                <a:cs typeface="+mn-cs"/>
              </a:rPr>
              <a:t> Outline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tại</a:t>
            </a:r>
            <a:r>
              <a:rPr lang="en-US" sz="900" i="1" kern="1200" dirty="0">
                <a:solidFill>
                  <a:schemeClr val="tx1"/>
                </a:solidFill>
                <a:effectLst/>
                <a:latin typeface="+mn-lt"/>
                <a:ea typeface="+mn-ea"/>
                <a:cs typeface="+mn-cs"/>
              </a:rPr>
              <a:t>.</a:t>
            </a:r>
          </a:p>
          <a:p>
            <a:pPr marL="171450" lvl="0" indent="-171450">
              <a:buFont typeface="Calibri" panose="020F0502020204030204" pitchFamily="34" charset="0"/>
              <a:buChar char="–"/>
            </a:pPr>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bao </a:t>
            </a:r>
            <a:r>
              <a:rPr lang="en-US" sz="900" i="1" kern="1200" dirty="0" err="1">
                <a:solidFill>
                  <a:schemeClr val="tx1"/>
                </a:solidFill>
                <a:effectLst/>
                <a:latin typeface="+mn-lt"/>
                <a:ea typeface="+mn-ea"/>
                <a:cs typeface="+mn-cs"/>
              </a:rPr>
              <a:t>gồm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rất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nhiều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dòng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đánh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dấu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hộp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kiểm</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Page break between groups</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chèn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ngắt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đầu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mỗi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a:t>
            </a:r>
          </a:p>
          <a:p>
            <a:pPr marL="171450" lvl="0" indent="-171450">
              <a:buFont typeface="Calibri" panose="020F0502020204030204" pitchFamily="34" charset="0"/>
              <a:buChar char="–"/>
            </a:pPr>
            <a:r>
              <a:rPr lang="en-US" sz="900" i="1" kern="1200" dirty="0" err="1">
                <a:solidFill>
                  <a:schemeClr val="tx1"/>
                </a:solidFill>
                <a:effectLst/>
                <a:latin typeface="+mn-lt"/>
                <a:ea typeface="+mn-ea"/>
                <a:cs typeface="+mn-cs"/>
              </a:rPr>
              <a:t>Đánh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dấu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hộp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kiểm</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Summary below data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đặt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giá</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trị</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thống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kê</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cuối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mỗi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ngược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thì</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giá</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trị</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thống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kê</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nằm</a:t>
            </a:r>
            <a:r>
              <a:rPr lang="en-US" sz="900" i="1" kern="1200" dirty="0">
                <a:solidFill>
                  <a:schemeClr val="tx1"/>
                </a:solidFill>
                <a:effectLst/>
                <a:latin typeface="+mn-lt"/>
                <a:ea typeface="+mn-ea"/>
                <a:cs typeface="+mn-cs"/>
              </a:rPr>
              <a:t> ở </a:t>
            </a:r>
            <a:r>
              <a:rPr lang="en-US" sz="900" i="1" kern="1200" dirty="0" err="1">
                <a:solidFill>
                  <a:schemeClr val="tx1"/>
                </a:solidFill>
                <a:effectLst/>
                <a:latin typeface="+mn-lt"/>
                <a:ea typeface="+mn-ea"/>
                <a:cs typeface="+mn-cs"/>
              </a:rPr>
              <a:t>đầu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mỗi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a:t>
            </a:r>
          </a:p>
          <a:p>
            <a:pPr lvl="0"/>
            <a:endParaRPr lang="es-MX"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Thêm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cấp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thảo</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Data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Outline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Subtotal</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Subtotal -&gt; </a:t>
            </a:r>
            <a:r>
              <a:rPr lang="en-US" sz="900" kern="1200" dirty="0" err="1">
                <a:solidFill>
                  <a:schemeClr val="tx1"/>
                </a:solidFill>
                <a:effectLst/>
                <a:latin typeface="+mn-lt"/>
                <a:ea typeface="+mn-ea"/>
                <a:cs typeface="+mn-cs"/>
              </a:rPr>
              <a:t>thiết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 Outline:</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At each change in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Use function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thống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Add subtotal to</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chứa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thống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kê</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Tắt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Replace current subtotals.</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OK</a:t>
            </a:r>
            <a:r>
              <a:rPr lang="en-US" sz="900" kern="1200" dirty="0">
                <a:solidFill>
                  <a:schemeClr val="tx1"/>
                </a:solidFill>
                <a:effectLst/>
                <a:latin typeface="+mn-lt"/>
                <a:ea typeface="+mn-ea"/>
                <a:cs typeface="+mn-cs"/>
              </a:rPr>
              <a:t>.</a:t>
            </a:r>
          </a:p>
          <a:p>
            <a:pPr lvl="0"/>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nhiều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cấp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thảo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đa</a:t>
            </a:r>
            <a:r>
              <a:rPr lang="en-US" sz="900" i="1" kern="1200" dirty="0">
                <a:solidFill>
                  <a:schemeClr val="tx1"/>
                </a:solidFill>
                <a:effectLst/>
                <a:latin typeface="+mn-lt"/>
                <a:ea typeface="+mn-ea"/>
                <a:cs typeface="+mn-cs"/>
              </a:rPr>
              <a:t> 8 </a:t>
            </a:r>
            <a:r>
              <a:rPr lang="en-US" sz="900" i="1" kern="1200" dirty="0" err="1">
                <a:solidFill>
                  <a:schemeClr val="tx1"/>
                </a:solidFill>
                <a:effectLst/>
                <a:latin typeface="+mn-lt"/>
                <a:ea typeface="+mn-ea"/>
                <a:cs typeface="+mn-cs"/>
              </a:rPr>
              <a:t>cấp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cột</a:t>
            </a:r>
            <a:r>
              <a:rPr lang="en-US" sz="900" i="1" kern="1200" dirty="0">
                <a:solidFill>
                  <a:schemeClr val="tx1"/>
                </a:solidFill>
                <a:effectLst/>
                <a:latin typeface="+mn-lt"/>
                <a:ea typeface="+mn-ea"/>
                <a:cs typeface="+mn-cs"/>
              </a:rPr>
              <a:t> hay </a:t>
            </a:r>
            <a:r>
              <a:rPr lang="en-US" sz="900" i="1" kern="1200" dirty="0" err="1">
                <a:solidFill>
                  <a:schemeClr val="tx1"/>
                </a:solidFill>
                <a:effectLst/>
                <a:latin typeface="+mn-lt"/>
                <a:ea typeface="+mn-ea"/>
                <a:cs typeface="+mn-cs"/>
              </a:rPr>
              <a:t>nhiều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nhau</a:t>
            </a:r>
            <a:r>
              <a:rPr lang="en-US" sz="900" i="1" kern="1200" dirty="0">
                <a:solidFill>
                  <a:schemeClr val="tx1"/>
                </a:solidFill>
                <a:effectLst/>
                <a:latin typeface="+mn-lt"/>
                <a:ea typeface="+mn-ea"/>
                <a:cs typeface="+mn-cs"/>
              </a:rPr>
              <a:t>.</a:t>
            </a:r>
          </a:p>
          <a:p>
            <a:endParaRPr lang="en-US" sz="9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Hủy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phác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thảo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thảo</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Data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Outline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Subtotal</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Subtotal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Remove All</a:t>
            </a:r>
            <a:r>
              <a:rPr lang="en-US" sz="900" kern="1200" dirty="0">
                <a:solidFill>
                  <a:schemeClr val="tx1"/>
                </a:solidFill>
                <a:effectLst/>
                <a:latin typeface="+mn-lt"/>
                <a:ea typeface="+mn-ea"/>
                <a:cs typeface="+mn-cs"/>
              </a:rPr>
              <a:t>.</a:t>
            </a:r>
          </a:p>
          <a:p>
            <a:endParaRPr lang="en-US" sz="900" b="1" i="1" u="sng"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r>
              <a:rPr lang="en-US" sz="900" i="1" kern="1200" dirty="0">
                <a:solidFill>
                  <a:schemeClr val="tx1"/>
                </a:solidFill>
                <a:effectLst/>
                <a:latin typeface="+mn-lt"/>
                <a:ea typeface="+mn-ea"/>
                <a:cs typeface="+mn-cs"/>
              </a:rPr>
              <a:t>Sau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hủy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thảo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phục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hồi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bằng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Undo.</a:t>
            </a:r>
          </a:p>
          <a:p>
            <a:endParaRPr lang="en-US" sz="900" i="1"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21</a:t>
            </a:fld>
            <a:endParaRPr lang="en-US"/>
          </a:p>
        </p:txBody>
      </p:sp>
    </p:spTree>
    <p:extLst>
      <p:ext uri="{BB962C8B-B14F-4D97-AF65-F5344CB8AC3E}">
        <p14:creationId xmlns:p14="http://schemas.microsoft.com/office/powerpoint/2010/main" val="33541272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22</a:t>
            </a:fld>
            <a:endParaRPr lang="en-US"/>
          </a:p>
        </p:txBody>
      </p:sp>
    </p:spTree>
    <p:extLst>
      <p:ext uri="{BB962C8B-B14F-4D97-AF65-F5344CB8AC3E}">
        <p14:creationId xmlns:p14="http://schemas.microsoft.com/office/powerpoint/2010/main" val="10955396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tạo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nhóm</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và</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phác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thảo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dữ</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liệu</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nhóm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nhưng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chứa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thống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Data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Outline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Group</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endParaRPr lang="en-US" sz="900" kern="1200" dirty="0">
              <a:solidFill>
                <a:schemeClr val="tx1"/>
              </a:solidFill>
              <a:effectLst/>
              <a:latin typeface="+mn-lt"/>
              <a:ea typeface="+mn-ea"/>
              <a:cs typeface="+mn-cs"/>
            </a:endParaRPr>
          </a:p>
          <a:p>
            <a:pPr mar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Giữa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phải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ít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dòng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phân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nhập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chung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trước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đó</a:t>
            </a:r>
            <a:r>
              <a:rPr lang="en-US" sz="900" i="1" kern="1200" dirty="0">
                <a:solidFill>
                  <a:schemeClr val="tx1"/>
                </a:solidFill>
                <a:effectLst/>
                <a:latin typeface="+mn-lt"/>
                <a:ea typeface="+mn-ea"/>
                <a:cs typeface="+mn-cs"/>
              </a:rPr>
              <a:t>.</a:t>
            </a:r>
          </a:p>
          <a:p>
            <a:pPr marL="0" indent="0">
              <a:buFont typeface="Arial" panose="020B0604020202020204" pitchFamily="34" charset="0"/>
              <a:buNone/>
            </a:pPr>
            <a:endParaRPr lang="en-US" sz="9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Tách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nhóm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Data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Outline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Umgroup</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Outline</a:t>
            </a:r>
            <a:r>
              <a:rPr lang="es-MX" sz="900" b="1" kern="1200" dirty="0">
                <a:solidFill>
                  <a:schemeClr val="tx1"/>
                </a:solidFill>
                <a:effectLst/>
                <a:latin typeface="+mn-lt"/>
                <a:ea typeface="+mn-ea"/>
                <a:cs typeface="+mn-cs"/>
              </a:rPr>
              <a:t> cho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Data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Outline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mũi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Group</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Auto Outline</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Outline</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của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Data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Outline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mũi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Ungroup</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Clear</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Outline</a:t>
            </a:r>
            <a:r>
              <a:rPr lang="en-US" sz="9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23</a:t>
            </a:fld>
            <a:endParaRPr lang="en-US"/>
          </a:p>
        </p:txBody>
      </p:sp>
    </p:spTree>
    <p:extLst>
      <p:ext uri="{BB962C8B-B14F-4D97-AF65-F5344CB8AC3E}">
        <p14:creationId xmlns:p14="http://schemas.microsoft.com/office/powerpoint/2010/main" val="1049196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hiệu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chỉnh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và</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xóa</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tên</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vùng</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Quản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lý</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Formulas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Define Names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Name Manager</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Name Manager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duyệt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xem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bao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thông</a:t>
            </a:r>
            <a:r>
              <a:rPr lang="en-US" sz="900" kern="1200" dirty="0">
                <a:solidFill>
                  <a:schemeClr val="tx1"/>
                </a:solidFill>
                <a:effectLst/>
                <a:latin typeface="+mn-lt"/>
                <a:ea typeface="+mn-ea"/>
                <a:cs typeface="+mn-cs"/>
              </a:rPr>
              <a:t> tin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phạm</a:t>
            </a:r>
            <a:r>
              <a:rPr lang="en-US" sz="900" kern="1200" dirty="0">
                <a:solidFill>
                  <a:schemeClr val="tx1"/>
                </a:solidFill>
                <a:effectLst/>
                <a:latin typeface="+mn-lt"/>
                <a:ea typeface="+mn-ea"/>
                <a:cs typeface="+mn-cs"/>
              </a:rPr>
              <a:t> vi </a:t>
            </a:r>
            <a:r>
              <a:rPr lang="en-US" sz="900" kern="1200" dirty="0" err="1">
                <a:solidFill>
                  <a:schemeClr val="tx1"/>
                </a:solidFill>
                <a:effectLst/>
                <a:latin typeface="+mn-lt"/>
                <a:ea typeface="+mn-ea"/>
                <a:cs typeface="+mn-cs"/>
              </a:rPr>
              <a:t>sử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chú</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Refers to</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Lọc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thông</a:t>
            </a:r>
            <a:r>
              <a:rPr lang="en-US" sz="900" kern="1200" dirty="0">
                <a:solidFill>
                  <a:schemeClr val="tx1"/>
                </a:solidFill>
                <a:effectLst/>
                <a:latin typeface="+mn-lt"/>
                <a:ea typeface="+mn-ea"/>
                <a:cs typeface="+mn-cs"/>
              </a:rPr>
              <a:t> qua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Filter</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Name Manager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Edit</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Edit Name -&gt;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thuộc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bao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Name Manager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Delete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OK</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Excel.</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6</a:t>
            </a:fld>
            <a:endParaRPr lang="en-US"/>
          </a:p>
        </p:txBody>
      </p:sp>
    </p:spTree>
    <p:extLst>
      <p:ext uri="{BB962C8B-B14F-4D97-AF65-F5344CB8AC3E}">
        <p14:creationId xmlns:p14="http://schemas.microsoft.com/office/powerpoint/2010/main" val="13641488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24</a:t>
            </a:fld>
            <a:endParaRPr lang="en-US"/>
          </a:p>
        </p:txBody>
      </p:sp>
    </p:spTree>
    <p:extLst>
      <p:ext uri="{BB962C8B-B14F-4D97-AF65-F5344CB8AC3E}">
        <p14:creationId xmlns:p14="http://schemas.microsoft.com/office/powerpoint/2010/main" val="36022917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25</a:t>
            </a:fld>
            <a:endParaRPr lang="en-US"/>
          </a:p>
        </p:txBody>
      </p:sp>
    </p:spTree>
    <p:extLst>
      <p:ext uri="{BB962C8B-B14F-4D97-AF65-F5344CB8AC3E}">
        <p14:creationId xmlns:p14="http://schemas.microsoft.com/office/powerpoint/2010/main" val="23630982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26</a:t>
            </a:fld>
            <a:endParaRPr lang="en-US"/>
          </a:p>
        </p:txBody>
      </p:sp>
    </p:spTree>
    <p:extLst>
      <p:ext uri="{BB962C8B-B14F-4D97-AF65-F5344CB8AC3E}">
        <p14:creationId xmlns:p14="http://schemas.microsoft.com/office/powerpoint/2010/main" val="42382359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27</a:t>
            </a:fld>
            <a:endParaRPr lang="en-US"/>
          </a:p>
        </p:txBody>
      </p:sp>
    </p:spTree>
    <p:extLst>
      <p:ext uri="{BB962C8B-B14F-4D97-AF65-F5344CB8AC3E}">
        <p14:creationId xmlns:p14="http://schemas.microsoft.com/office/powerpoint/2010/main" val="11447435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28</a:t>
            </a:fld>
            <a:endParaRPr lang="en-US"/>
          </a:p>
        </p:txBody>
      </p:sp>
    </p:spTree>
    <p:extLst>
      <p:ext uri="{BB962C8B-B14F-4D97-AF65-F5344CB8AC3E}">
        <p14:creationId xmlns:p14="http://schemas.microsoft.com/office/powerpoint/2010/main" val="4097638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29</a:t>
            </a:fld>
            <a:endParaRPr lang="en-US"/>
          </a:p>
        </p:txBody>
      </p:sp>
    </p:spTree>
    <p:extLst>
      <p:ext uri="{BB962C8B-B14F-4D97-AF65-F5344CB8AC3E}">
        <p14:creationId xmlns:p14="http://schemas.microsoft.com/office/powerpoint/2010/main" val="13504004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30</a:t>
            </a:fld>
            <a:endParaRPr lang="en-US"/>
          </a:p>
        </p:txBody>
      </p:sp>
    </p:spTree>
    <p:extLst>
      <p:ext uri="{BB962C8B-B14F-4D97-AF65-F5344CB8AC3E}">
        <p14:creationId xmlns:p14="http://schemas.microsoft.com/office/powerpoint/2010/main" val="22507547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31</a:t>
            </a:fld>
            <a:endParaRPr lang="en-US"/>
          </a:p>
        </p:txBody>
      </p:sp>
    </p:spTree>
    <p:extLst>
      <p:ext uri="{BB962C8B-B14F-4D97-AF65-F5344CB8AC3E}">
        <p14:creationId xmlns:p14="http://schemas.microsoft.com/office/powerpoint/2010/main" val="35933375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32</a:t>
            </a:fld>
            <a:endParaRPr lang="en-US"/>
          </a:p>
        </p:txBody>
      </p:sp>
    </p:spTree>
    <p:extLst>
      <p:ext uri="{BB962C8B-B14F-4D97-AF65-F5344CB8AC3E}">
        <p14:creationId xmlns:p14="http://schemas.microsoft.com/office/powerpoint/2010/main" val="23962013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33</a:t>
            </a:fld>
            <a:endParaRPr lang="en-US"/>
          </a:p>
        </p:txBody>
      </p:sp>
    </p:spTree>
    <p:extLst>
      <p:ext uri="{BB962C8B-B14F-4D97-AF65-F5344CB8AC3E}">
        <p14:creationId xmlns:p14="http://schemas.microsoft.com/office/powerpoint/2010/main" val="3389958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di </a:t>
            </a:r>
            <a:r>
              <a:rPr lang="en-US" sz="900" b="1" kern="1200" dirty="0" err="1">
                <a:solidFill>
                  <a:schemeClr val="tx1"/>
                </a:solidFill>
                <a:effectLst/>
                <a:latin typeface="+mn-lt"/>
                <a:ea typeface="+mn-ea"/>
                <a:cs typeface="+mn-cs"/>
              </a:rPr>
              <a:t>chuyển</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đến</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một</a:t>
            </a:r>
            <a:r>
              <a:rPr lang="en-US" sz="900" b="1" kern="1200" dirty="0">
                <a:solidFill>
                  <a:schemeClr val="tx1"/>
                </a:solidFill>
                <a:effectLst/>
                <a:latin typeface="+mn-lt"/>
                <a:ea typeface="+mn-ea"/>
                <a:cs typeface="+mn-cs"/>
              </a:rPr>
              <a:t> ô </a:t>
            </a:r>
            <a:r>
              <a:rPr lang="en-US" sz="900" b="1" kern="1200" dirty="0" err="1">
                <a:solidFill>
                  <a:schemeClr val="tx1"/>
                </a:solidFill>
                <a:effectLst/>
                <a:latin typeface="+mn-lt"/>
                <a:ea typeface="+mn-ea"/>
                <a:cs typeface="+mn-cs"/>
              </a:rPr>
              <a:t>hoặc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vùng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được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đặt</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tên</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Di </a:t>
            </a:r>
            <a:r>
              <a:rPr lang="es-MX" sz="900" b="1" kern="1200" dirty="0" err="1">
                <a:solidFill>
                  <a:schemeClr val="tx1"/>
                </a:solidFill>
                <a:effectLst/>
                <a:latin typeface="+mn-lt"/>
                <a:ea typeface="+mn-ea"/>
                <a:cs typeface="+mn-cs"/>
              </a:rPr>
              <a:t>chuyển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đến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ô:</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Name Box</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phím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Enter</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Di </a:t>
            </a:r>
            <a:r>
              <a:rPr lang="es-MX" sz="900" b="1" kern="1200" dirty="0" err="1">
                <a:solidFill>
                  <a:schemeClr val="tx1"/>
                </a:solidFill>
                <a:effectLst/>
                <a:latin typeface="+mn-lt"/>
                <a:ea typeface="+mn-ea"/>
                <a:cs typeface="+mn-cs"/>
              </a:rPr>
              <a:t>chuyển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đến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được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đặt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tên</a:t>
            </a:r>
            <a:r>
              <a:rPr lang="es-MX" sz="900" b="1" kern="1200" dirty="0">
                <a:solidFill>
                  <a:schemeClr val="tx1"/>
                </a:solidFill>
                <a:effectLst/>
                <a:latin typeface="+mn-lt"/>
                <a:ea typeface="+mn-ea"/>
                <a:cs typeface="+mn-cs"/>
              </a:rPr>
              <a:t>: </a:t>
            </a:r>
            <a:r>
              <a:rPr lang="es-MX" sz="900" b="0" kern="1200" dirty="0" err="1">
                <a:solidFill>
                  <a:schemeClr val="tx1"/>
                </a:solidFill>
                <a:effectLst/>
                <a:latin typeface="+mn-lt"/>
                <a:ea typeface="+mn-ea"/>
                <a:cs typeface="+mn-cs"/>
              </a:rPr>
              <a:t>Thực</a:t>
            </a:r>
            <a:r>
              <a:rPr lang="es-MX" sz="900" b="0" kern="1200" dirty="0">
                <a:solidFill>
                  <a:schemeClr val="tx1"/>
                </a:solidFill>
                <a:effectLst/>
                <a:latin typeface="+mn-lt"/>
                <a:ea typeface="+mn-ea"/>
                <a:cs typeface="+mn-cs"/>
              </a:rPr>
              <a:t> </a:t>
            </a:r>
            <a:r>
              <a:rPr lang="es-MX" sz="900" b="0" kern="1200" dirty="0" err="1">
                <a:solidFill>
                  <a:schemeClr val="tx1"/>
                </a:solidFill>
                <a:effectLst/>
                <a:latin typeface="+mn-lt"/>
                <a:ea typeface="+mn-ea"/>
                <a:cs typeface="+mn-cs"/>
              </a:rPr>
              <a:t>hiện</a:t>
            </a:r>
            <a:r>
              <a:rPr lang="es-MX" sz="900" b="0" kern="1200" dirty="0">
                <a:solidFill>
                  <a:schemeClr val="tx1"/>
                </a:solidFill>
                <a:effectLst/>
                <a:latin typeface="+mn-lt"/>
                <a:ea typeface="+mn-ea"/>
                <a:cs typeface="+mn-cs"/>
              </a:rPr>
              <a:t> </a:t>
            </a:r>
            <a:r>
              <a:rPr lang="es-MX" sz="900" b="0" kern="1200" dirty="0" err="1">
                <a:solidFill>
                  <a:schemeClr val="tx1"/>
                </a:solidFill>
                <a:effectLst/>
                <a:latin typeface="+mn-lt"/>
                <a:ea typeface="+mn-ea"/>
                <a:cs typeface="+mn-cs"/>
              </a:rPr>
              <a:t>theo</a:t>
            </a:r>
            <a:r>
              <a:rPr lang="es-MX" sz="900" b="0" kern="1200" dirty="0">
                <a:solidFill>
                  <a:schemeClr val="tx1"/>
                </a:solidFill>
                <a:effectLst/>
                <a:latin typeface="+mn-lt"/>
                <a:ea typeface="+mn-ea"/>
                <a:cs typeface="+mn-cs"/>
              </a:rPr>
              <a:t> </a:t>
            </a:r>
            <a:r>
              <a:rPr lang="es-MX" sz="900" b="0" kern="1200" dirty="0" err="1">
                <a:solidFill>
                  <a:schemeClr val="tx1"/>
                </a:solidFill>
                <a:effectLst/>
                <a:latin typeface="+mn-lt"/>
                <a:ea typeface="+mn-ea"/>
                <a:cs typeface="+mn-cs"/>
              </a:rPr>
              <a:t>một</a:t>
            </a:r>
            <a:r>
              <a:rPr lang="es-MX" sz="900" b="0" kern="1200" dirty="0">
                <a:solidFill>
                  <a:schemeClr val="tx1"/>
                </a:solidFill>
                <a:effectLst/>
                <a:latin typeface="+mn-lt"/>
                <a:ea typeface="+mn-ea"/>
                <a:cs typeface="+mn-cs"/>
              </a:rPr>
              <a:t> </a:t>
            </a:r>
            <a:r>
              <a:rPr lang="es-MX" sz="900" b="0" kern="1200" dirty="0" err="1">
                <a:solidFill>
                  <a:schemeClr val="tx1"/>
                </a:solidFill>
                <a:effectLst/>
                <a:latin typeface="+mn-lt"/>
                <a:ea typeface="+mn-ea"/>
                <a:cs typeface="+mn-cs"/>
              </a:rPr>
              <a:t>trong</a:t>
            </a:r>
            <a:r>
              <a:rPr lang="es-MX" sz="900" b="0" kern="1200" dirty="0">
                <a:solidFill>
                  <a:schemeClr val="tx1"/>
                </a:solidFill>
                <a:effectLst/>
                <a:latin typeface="+mn-lt"/>
                <a:ea typeface="+mn-ea"/>
                <a:cs typeface="+mn-cs"/>
              </a:rPr>
              <a:t> </a:t>
            </a:r>
            <a:r>
              <a:rPr lang="es-MX" sz="900" b="0" kern="1200" dirty="0" err="1">
                <a:solidFill>
                  <a:schemeClr val="tx1"/>
                </a:solidFill>
                <a:effectLst/>
                <a:latin typeface="+mn-lt"/>
                <a:ea typeface="+mn-ea"/>
                <a:cs typeface="+mn-cs"/>
              </a:rPr>
              <a:t>hai</a:t>
            </a:r>
            <a:r>
              <a:rPr lang="es-MX" sz="900" b="0" kern="1200" dirty="0">
                <a:solidFill>
                  <a:schemeClr val="tx1"/>
                </a:solidFill>
                <a:effectLst/>
                <a:latin typeface="+mn-lt"/>
                <a:ea typeface="+mn-ea"/>
                <a:cs typeface="+mn-cs"/>
              </a:rPr>
              <a:t> </a:t>
            </a:r>
            <a:r>
              <a:rPr lang="es-MX" sz="900" b="0" kern="1200" dirty="0" err="1">
                <a:solidFill>
                  <a:schemeClr val="tx1"/>
                </a:solidFill>
                <a:effectLst/>
                <a:latin typeface="+mn-lt"/>
                <a:ea typeface="+mn-ea"/>
                <a:cs typeface="+mn-cs"/>
              </a:rPr>
              <a:t>cách</a:t>
            </a:r>
            <a:r>
              <a:rPr lang="es-MX" sz="900" b="0"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Name Box</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phím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Enter</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Sử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cụ</a:t>
            </a:r>
            <a:r>
              <a:rPr lang="en-US" sz="900" kern="1200" dirty="0">
                <a:solidFill>
                  <a:schemeClr val="tx1"/>
                </a:solidFill>
                <a:effectLst/>
                <a:latin typeface="+mn-lt"/>
                <a:ea typeface="+mn-ea"/>
                <a:cs typeface="+mn-cs"/>
              </a:rPr>
              <a:t> Go To:</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Go To </a:t>
            </a:r>
            <a:r>
              <a:rPr lang="en-US" sz="900" kern="1200" dirty="0" err="1">
                <a:solidFill>
                  <a:schemeClr val="tx1"/>
                </a:solidFill>
                <a:effectLst/>
                <a:latin typeface="+mn-lt"/>
                <a:ea typeface="+mn-ea"/>
                <a:cs typeface="+mn-cs"/>
              </a:rPr>
              <a:t>bằng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những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857250" lvl="2"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Trên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thẻ</a:t>
            </a:r>
            <a:r>
              <a:rPr lang="en-US" sz="900" u="none" strike="noStrike" kern="1200" dirty="0">
                <a:solidFill>
                  <a:schemeClr val="tx1"/>
                </a:solidFill>
                <a:effectLst/>
                <a:latin typeface="+mn-lt"/>
                <a:ea typeface="+mn-ea"/>
                <a:cs typeface="+mn-cs"/>
              </a:rPr>
              <a:t>  Home </a:t>
            </a:r>
            <a:r>
              <a:rPr lang="en-US" sz="900" u="none" strike="noStrike" kern="1200" dirty="0" err="1">
                <a:solidFill>
                  <a:schemeClr val="tx1"/>
                </a:solidFill>
                <a:effectLst/>
                <a:latin typeface="+mn-lt"/>
                <a:ea typeface="+mn-ea"/>
                <a:cs typeface="+mn-cs"/>
              </a:rPr>
              <a:t>nhóm</a:t>
            </a:r>
            <a:r>
              <a:rPr lang="en-US" sz="900" u="none" strike="noStrike" kern="1200" dirty="0">
                <a:solidFill>
                  <a:schemeClr val="tx1"/>
                </a:solidFill>
                <a:effectLst/>
                <a:latin typeface="+mn-lt"/>
                <a:ea typeface="+mn-ea"/>
                <a:cs typeface="+mn-cs"/>
              </a:rPr>
              <a:t> Editing -&gt; </a:t>
            </a:r>
            <a:r>
              <a:rPr lang="en-US" sz="900" u="none" strike="noStrike" kern="1200" dirty="0" err="1">
                <a:solidFill>
                  <a:schemeClr val="tx1"/>
                </a:solidFill>
                <a:effectLst/>
                <a:latin typeface="+mn-lt"/>
                <a:ea typeface="+mn-ea"/>
                <a:cs typeface="+mn-cs"/>
              </a:rPr>
              <a:t>nhấp</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nút</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Find &amp; Select</a:t>
            </a:r>
            <a:r>
              <a:rPr lang="en-US" sz="900" u="none" strike="noStrike" kern="1200" dirty="0">
                <a:solidFill>
                  <a:schemeClr val="tx1"/>
                </a:solidFill>
                <a:effectLst/>
                <a:latin typeface="+mn-lt"/>
                <a:ea typeface="+mn-ea"/>
                <a:cs typeface="+mn-cs"/>
              </a:rPr>
              <a:t> -&gt; </a:t>
            </a:r>
            <a:r>
              <a:rPr lang="en-US" sz="900" u="none" strike="noStrike" kern="1200" dirty="0" err="1">
                <a:solidFill>
                  <a:schemeClr val="tx1"/>
                </a:solidFill>
                <a:effectLst/>
                <a:latin typeface="+mn-lt"/>
                <a:ea typeface="+mn-ea"/>
                <a:cs typeface="+mn-cs"/>
              </a:rPr>
              <a:t>nhấp</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chọn</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Go To</a:t>
            </a:r>
            <a:r>
              <a:rPr lang="en-US" sz="900" u="none" strike="noStrike" kern="1200" dirty="0">
                <a:solidFill>
                  <a:schemeClr val="tx1"/>
                </a:solidFill>
                <a:effectLst/>
                <a:latin typeface="+mn-lt"/>
                <a:ea typeface="+mn-ea"/>
                <a:cs typeface="+mn-cs"/>
              </a:rPr>
              <a:t>.</a:t>
            </a:r>
          </a:p>
          <a:p>
            <a:pPr marL="857250" lvl="2"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Nhấn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phím</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F5</a:t>
            </a:r>
            <a:r>
              <a:rPr lang="en-US" sz="900" u="none" strike="noStrike" kern="1200" dirty="0">
                <a:solidFill>
                  <a:schemeClr val="tx1"/>
                </a:solidFill>
                <a:effectLst/>
                <a:latin typeface="+mn-lt"/>
                <a:ea typeface="+mn-ea"/>
                <a:cs typeface="+mn-cs"/>
              </a:rPr>
              <a:t>.</a:t>
            </a:r>
          </a:p>
          <a:p>
            <a:pPr marL="857250" lvl="2"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Nhấn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tổ</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hợp</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phím</a:t>
            </a:r>
            <a:r>
              <a:rPr lang="en-US" sz="900" u="none" strike="noStrike" kern="1200" dirty="0">
                <a:solidFill>
                  <a:schemeClr val="tx1"/>
                </a:solidFill>
                <a:effectLst/>
                <a:latin typeface="+mn-lt"/>
                <a:ea typeface="+mn-ea"/>
                <a:cs typeface="+mn-cs"/>
              </a:rPr>
              <a:t> </a:t>
            </a:r>
            <a:r>
              <a:rPr lang="en-US" sz="900" b="1" u="none" strike="noStrike" kern="1200" dirty="0" err="1">
                <a:solidFill>
                  <a:schemeClr val="tx1"/>
                </a:solidFill>
                <a:effectLst/>
                <a:latin typeface="+mn-lt"/>
                <a:ea typeface="+mn-ea"/>
                <a:cs typeface="+mn-cs"/>
              </a:rPr>
              <a:t>Ctrl+G</a:t>
            </a:r>
            <a:r>
              <a:rPr lang="en-US" sz="900" u="none" strike="noStrike"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Go To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ý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Reference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di </a:t>
            </a:r>
            <a:r>
              <a:rPr lang="en-US" sz="900" kern="1200" dirty="0" err="1">
                <a:solidFill>
                  <a:schemeClr val="tx1"/>
                </a:solidFill>
                <a:effectLst/>
                <a:latin typeface="+mn-lt"/>
                <a:ea typeface="+mn-ea"/>
                <a:cs typeface="+mn-cs"/>
              </a:rPr>
              <a:t>chuyển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OK</a:t>
            </a:r>
            <a:r>
              <a:rPr lang="en-US" sz="9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7</a:t>
            </a:fld>
            <a:endParaRPr lang="en-US"/>
          </a:p>
        </p:txBody>
      </p:sp>
    </p:spTree>
    <p:extLst>
      <p:ext uri="{BB962C8B-B14F-4D97-AF65-F5344CB8AC3E}">
        <p14:creationId xmlns:p14="http://schemas.microsoft.com/office/powerpoint/2010/main" val="5075600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34</a:t>
            </a:fld>
            <a:endParaRPr lang="en-US"/>
          </a:p>
        </p:txBody>
      </p:sp>
    </p:spTree>
    <p:extLst>
      <p:ext uri="{BB962C8B-B14F-4D97-AF65-F5344CB8AC3E}">
        <p14:creationId xmlns:p14="http://schemas.microsoft.com/office/powerpoint/2010/main" val="897017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8</a:t>
            </a:fld>
            <a:endParaRPr lang="en-US"/>
          </a:p>
        </p:txBody>
      </p:sp>
    </p:spTree>
    <p:extLst>
      <p:ext uri="{BB962C8B-B14F-4D97-AF65-F5344CB8AC3E}">
        <p14:creationId xmlns:p14="http://schemas.microsoft.com/office/powerpoint/2010/main" val="3800084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9</a:t>
            </a:fld>
            <a:endParaRPr lang="en-US"/>
          </a:p>
        </p:txBody>
      </p:sp>
    </p:spTree>
    <p:extLst>
      <p:ext uri="{BB962C8B-B14F-4D97-AF65-F5344CB8AC3E}">
        <p14:creationId xmlns:p14="http://schemas.microsoft.com/office/powerpoint/2010/main" val="3737520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tạo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bảng</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bảng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bao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Insert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Tables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Table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Create Table,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tuy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nhiên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chưa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đúng</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OK</a:t>
            </a:r>
          </a:p>
          <a:p>
            <a:pPr marL="0" lvl="0" indent="0">
              <a:buFont typeface="Arial" panose="020B0604020202020204" pitchFamily="34" charset="0"/>
              <a:buNone/>
            </a:pPr>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endParaRPr lang="en-US" sz="900" i="1" kern="1200" dirty="0">
              <a:solidFill>
                <a:schemeClr val="tx1"/>
              </a:solidFill>
              <a:effectLst/>
              <a:latin typeface="+mn-lt"/>
              <a:ea typeface="+mn-ea"/>
              <a:cs typeface="+mn-cs"/>
            </a:endParaRPr>
          </a:p>
          <a:p>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ô </a:t>
            </a:r>
            <a:r>
              <a:rPr lang="en-US" sz="900" i="1" kern="1200" dirty="0" err="1">
                <a:solidFill>
                  <a:schemeClr val="tx1"/>
                </a:solidFill>
                <a:effectLst/>
                <a:latin typeface="+mn-lt"/>
                <a:ea typeface="+mn-ea"/>
                <a:cs typeface="+mn-cs"/>
              </a:rPr>
              <a:t>tiêu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đề</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hãy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hủy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đánh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dấu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hộp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My table has headers</a:t>
            </a:r>
            <a:r>
              <a:rPr lang="en-US" sz="900" i="1" kern="1200" dirty="0">
                <a:solidFill>
                  <a:schemeClr val="tx1"/>
                </a:solidFill>
                <a:effectLst/>
                <a:latin typeface="+mn-lt"/>
                <a:ea typeface="+mn-ea"/>
                <a:cs typeface="+mn-cs"/>
              </a:rPr>
              <a:t>, Excel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tự</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động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ô </a:t>
            </a:r>
            <a:r>
              <a:rPr lang="en-US" sz="900" i="1" kern="1200" dirty="0" err="1">
                <a:solidFill>
                  <a:schemeClr val="tx1"/>
                </a:solidFill>
                <a:effectLst/>
                <a:latin typeface="+mn-lt"/>
                <a:ea typeface="+mn-ea"/>
                <a:cs typeface="+mn-cs"/>
              </a:rPr>
              <a:t>tiêu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đề</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tên</a:t>
            </a:r>
            <a:r>
              <a:rPr lang="en-US" sz="900" i="1" kern="1200" dirty="0">
                <a:solidFill>
                  <a:schemeClr val="tx1"/>
                </a:solidFill>
                <a:effectLst/>
                <a:latin typeface="+mn-lt"/>
                <a:ea typeface="+mn-ea"/>
                <a:cs typeface="+mn-cs"/>
              </a:rPr>
              <a:t> Column1, Column2…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Excel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hộp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thoại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lỗi</a:t>
            </a:r>
            <a:r>
              <a:rPr lang="en-US" sz="900" i="1" kern="1200" dirty="0">
                <a:solidFill>
                  <a:schemeClr val="tx1"/>
                </a:solidFill>
                <a:effectLst/>
                <a:latin typeface="+mn-lt"/>
                <a:ea typeface="+mn-ea"/>
                <a:cs typeface="+mn-cs"/>
              </a:rPr>
              <a:t>. </a:t>
            </a:r>
          </a:p>
          <a:p>
            <a:pPr lvl="0"/>
            <a:endParaRPr lang="es-MX"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Chuyển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đổi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thành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bảng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bao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Home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Styles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Format as Table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Table Styles.</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Format as Table,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như</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Create Table.</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bảng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Table1, Table2…,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những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Table Tools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Properties -&gt;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Table Name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Sử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Name Manager</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như</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10</a:t>
            </a:fld>
            <a:endParaRPr lang="en-US"/>
          </a:p>
        </p:txBody>
      </p:sp>
    </p:spTree>
    <p:extLst>
      <p:ext uri="{BB962C8B-B14F-4D97-AF65-F5344CB8AC3E}">
        <p14:creationId xmlns:p14="http://schemas.microsoft.com/office/powerpoint/2010/main" val="3605833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tạo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hiệu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chỉnh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dữ</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liệu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bảng</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Thêm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dòng</a:t>
            </a:r>
            <a:r>
              <a:rPr lang="es-MX" sz="900" b="1" kern="1200" dirty="0">
                <a:solidFill>
                  <a:schemeClr val="tx1"/>
                </a:solidFill>
                <a:effectLst/>
                <a:latin typeface="+mn-lt"/>
                <a:ea typeface="+mn-ea"/>
                <a:cs typeface="+mn-cs"/>
              </a:rPr>
              <a:t>/</a:t>
            </a:r>
            <a:r>
              <a:rPr lang="es-MX" sz="900" b="1" kern="1200" dirty="0" err="1">
                <a:solidFill>
                  <a:schemeClr val="tx1"/>
                </a:solidFill>
                <a:effectLst/>
                <a:latin typeface="+mn-lt"/>
                <a:ea typeface="+mn-ea"/>
                <a:cs typeface="+mn-cs"/>
              </a:rPr>
              <a:t>cột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vào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bảng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dưới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Home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Cells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Insert</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Insert Table Rows Above/Columns to the Left</a:t>
            </a:r>
            <a:r>
              <a:rPr lang="en-US" sz="900" kern="1200" dirty="0">
                <a:solidFill>
                  <a:schemeClr val="tx1"/>
                </a:solidFill>
                <a:effectLst/>
                <a:latin typeface="+mn-lt"/>
                <a:ea typeface="+mn-ea"/>
                <a:cs typeface="+mn-cs"/>
              </a:rPr>
              <a:t>.</a:t>
            </a:r>
          </a:p>
          <a:p>
            <a:pPr marL="342900" lvl="1" indent="0">
              <a:buFont typeface="Arial" panose="020B0604020202020204" pitchFamily="34" charset="0"/>
              <a:buNone/>
            </a:pPr>
            <a:endParaRPr lang="en-US" sz="900" kern="1200" dirty="0">
              <a:solidFill>
                <a:schemeClr val="tx1"/>
              </a:solidFill>
              <a:effectLst/>
              <a:latin typeface="+mn-lt"/>
              <a:ea typeface="+mn-ea"/>
              <a:cs typeface="+mn-cs"/>
            </a:endParaRPr>
          </a:p>
          <a:p>
            <a:pPr mar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nhiều</a:t>
            </a:r>
            <a:r>
              <a:rPr lang="en-US" sz="900" i="1" kern="1200" dirty="0">
                <a:solidFill>
                  <a:schemeClr val="tx1"/>
                </a:solidFill>
                <a:effectLst/>
                <a:latin typeface="+mn-lt"/>
                <a:ea typeface="+mn-ea"/>
                <a:cs typeface="+mn-cs"/>
              </a:rPr>
              <a:t> ô/</a:t>
            </a:r>
            <a:r>
              <a:rPr lang="en-US" sz="900" i="1" kern="1200" dirty="0" err="1">
                <a:solidFill>
                  <a:schemeClr val="tx1"/>
                </a:solidFill>
                <a:effectLst/>
                <a:latin typeface="+mn-lt"/>
                <a:ea typeface="+mn-ea"/>
                <a:cs typeface="+mn-cs"/>
              </a:rPr>
              <a:t>dòng</a:t>
            </a:r>
            <a:r>
              <a:rPr lang="en-US" sz="900" i="1" kern="1200" dirty="0">
                <a:solidFill>
                  <a:schemeClr val="tx1"/>
                </a:solidFill>
                <a:effectLst/>
                <a:latin typeface="+mn-lt"/>
                <a:ea typeface="+mn-ea"/>
                <a:cs typeface="+mn-cs"/>
              </a:rPr>
              <a:t>/</a:t>
            </a:r>
            <a:r>
              <a:rPr lang="en-US" sz="900" i="1" kern="1200" dirty="0" err="1">
                <a:solidFill>
                  <a:schemeClr val="tx1"/>
                </a:solidFill>
                <a:effectLst/>
                <a:latin typeface="+mn-lt"/>
                <a:ea typeface="+mn-ea"/>
                <a:cs typeface="+mn-cs"/>
              </a:rPr>
              <a:t>cột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bảng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chèn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thời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nhiều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dòng</a:t>
            </a:r>
            <a:r>
              <a:rPr lang="en-US" sz="900" i="1" kern="1200" dirty="0">
                <a:solidFill>
                  <a:schemeClr val="tx1"/>
                </a:solidFill>
                <a:effectLst/>
                <a:latin typeface="+mn-lt"/>
                <a:ea typeface="+mn-ea"/>
                <a:cs typeface="+mn-cs"/>
              </a:rPr>
              <a:t> hay </a:t>
            </a:r>
            <a:r>
              <a:rPr lang="en-US" sz="900" i="1" kern="1200" dirty="0" err="1">
                <a:solidFill>
                  <a:schemeClr val="tx1"/>
                </a:solidFill>
                <a:effectLst/>
                <a:latin typeface="+mn-lt"/>
                <a:ea typeface="+mn-ea"/>
                <a:cs typeface="+mn-cs"/>
              </a:rPr>
              <a:t>cột</a:t>
            </a:r>
            <a:r>
              <a:rPr lang="en-US" sz="900" i="1" kern="1200" dirty="0">
                <a:solidFill>
                  <a:schemeClr val="tx1"/>
                </a:solidFill>
                <a:effectLst/>
                <a:latin typeface="+mn-lt"/>
                <a:ea typeface="+mn-ea"/>
                <a:cs typeface="+mn-cs"/>
              </a:rPr>
              <a:t>.</a:t>
            </a:r>
          </a:p>
          <a:p>
            <a:pPr marL="0" indent="0">
              <a:buFont typeface="Arial" panose="020B0604020202020204" pitchFamily="34" charset="0"/>
              <a:buNone/>
            </a:pPr>
            <a:endParaRPr lang="en-US" sz="9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trong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bảng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xóa</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Home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Cells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Delete</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dòng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trong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bảng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xóa</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Home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Cells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Delete</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nhiều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dòng</a:t>
            </a:r>
            <a:r>
              <a:rPr lang="es-MX" sz="900" b="1" kern="1200" dirty="0">
                <a:solidFill>
                  <a:schemeClr val="tx1"/>
                </a:solidFill>
                <a:effectLst/>
                <a:latin typeface="+mn-lt"/>
                <a:ea typeface="+mn-ea"/>
                <a:cs typeface="+mn-cs"/>
              </a:rPr>
              <a:t>/</a:t>
            </a:r>
            <a:r>
              <a:rPr lang="es-MX" sz="900" b="1" kern="1200" dirty="0" err="1">
                <a:solidFill>
                  <a:schemeClr val="tx1"/>
                </a:solidFill>
                <a:effectLst/>
                <a:latin typeface="+mn-lt"/>
                <a:ea typeface="+mn-ea"/>
                <a:cs typeface="+mn-cs"/>
              </a:rPr>
              <a:t>cột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trong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bảng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xóa</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Home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Cells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mũi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Delete</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Delete Table Rows/Columns</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Chuyển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đổi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bảng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thành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Đặt</a:t>
            </a:r>
            <a:r>
              <a:rPr lang="en-US" sz="900" kern="1200" dirty="0">
                <a:solidFill>
                  <a:schemeClr val="tx1"/>
                </a:solidFill>
                <a:effectLst/>
                <a:latin typeface="+mn-lt"/>
                <a:ea typeface="+mn-ea"/>
                <a:cs typeface="+mn-cs"/>
              </a:rPr>
              <a:t> con </a:t>
            </a:r>
            <a:r>
              <a:rPr lang="en-US" sz="900" kern="1200" dirty="0" err="1">
                <a:solidFill>
                  <a:schemeClr val="tx1"/>
                </a:solidFill>
                <a:effectLst/>
                <a:latin typeface="+mn-lt"/>
                <a:ea typeface="+mn-ea"/>
                <a:cs typeface="+mn-cs"/>
              </a:rPr>
              <a:t>trỏ</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Tools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Convert Table to Range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Yes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chuyển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a:t>
            </a:r>
          </a:p>
          <a:p>
            <a:pPr marL="0" indent="0">
              <a:buFont typeface="Arial" panose="020B0604020202020204" pitchFamily="34" charset="0"/>
              <a:buNone/>
            </a:pPr>
            <a:endParaRPr lang="en-US" sz="900" b="1" i="1" u="sng" kern="1200" dirty="0">
              <a:solidFill>
                <a:schemeClr val="tx1"/>
              </a:solidFill>
              <a:effectLst/>
              <a:latin typeface="+mn-lt"/>
              <a:ea typeface="+mn-ea"/>
              <a:cs typeface="+mn-cs"/>
            </a:endParaRPr>
          </a:p>
          <a:p>
            <a:pPr mar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Những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bảng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giữ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nguyên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chuyển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thành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thường</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11</a:t>
            </a:fld>
            <a:endParaRPr lang="en-US"/>
          </a:p>
        </p:txBody>
      </p:sp>
    </p:spTree>
    <p:extLst>
      <p:ext uri="{BB962C8B-B14F-4D97-AF65-F5344CB8AC3E}">
        <p14:creationId xmlns:p14="http://schemas.microsoft.com/office/powerpoint/2010/main" val="3342915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12</a:t>
            </a:fld>
            <a:endParaRPr lang="en-US"/>
          </a:p>
        </p:txBody>
      </p:sp>
    </p:spTree>
    <p:extLst>
      <p:ext uri="{BB962C8B-B14F-4D97-AF65-F5344CB8AC3E}">
        <p14:creationId xmlns:p14="http://schemas.microsoft.com/office/powerpoint/2010/main" val="3637658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định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dạng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dữ</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liệu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bảng</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Áp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mẫu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định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dạng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Áp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những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Table Styles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More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Quick Styles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rộng</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Home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Styles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Format as Table</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endParaRPr lang="en-US" sz="900"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Hủy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áp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mẫu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định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dạng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Table Styles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More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Quick Styles </a:t>
            </a:r>
            <a:r>
              <a:rPr lang="en-US" sz="900" kern="1200" dirty="0">
                <a:solidFill>
                  <a:schemeClr val="tx1"/>
                </a:solidFill>
                <a:effectLst/>
                <a:latin typeface="+mn-lt"/>
                <a:ea typeface="+mn-ea"/>
                <a:cs typeface="+mn-cs"/>
              </a:rPr>
              <a:t>-&gt;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Clear</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Thiết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lập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chất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định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dạng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của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bảng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dirty="0" err="1">
                <a:effectLst/>
              </a:rPr>
              <a:t>Nhóm</a:t>
            </a:r>
            <a:r>
              <a:rPr lang="en-US" dirty="0">
                <a:effectLst/>
              </a:rPr>
              <a:t> </a:t>
            </a:r>
            <a:r>
              <a:rPr lang="en-US" dirty="0" err="1">
                <a:effectLst/>
              </a:rPr>
              <a:t>lệnh</a:t>
            </a:r>
            <a:r>
              <a:rPr lang="en-US" dirty="0">
                <a:effectLst/>
              </a:rPr>
              <a:t> Table Style Options </a:t>
            </a:r>
            <a:r>
              <a:rPr lang="en-US" dirty="0" err="1">
                <a:effectLst/>
              </a:rPr>
              <a:t>trên</a:t>
            </a:r>
            <a:r>
              <a:rPr lang="en-US" dirty="0">
                <a:effectLst/>
              </a:rPr>
              <a:t> </a:t>
            </a:r>
            <a:r>
              <a:rPr lang="en-US" dirty="0" err="1">
                <a:effectLst/>
              </a:rPr>
              <a:t>thẻ</a:t>
            </a:r>
            <a:r>
              <a:rPr lang="en-US" dirty="0">
                <a:effectLst/>
              </a:rPr>
              <a:t> Table Tools Design bao </a:t>
            </a:r>
            <a:r>
              <a:rPr lang="en-US" dirty="0" err="1">
                <a:effectLst/>
              </a:rPr>
              <a:t>gồm</a:t>
            </a:r>
            <a:r>
              <a:rPr lang="en-US" dirty="0">
                <a:effectLst/>
              </a:rPr>
              <a:t> </a:t>
            </a:r>
            <a:r>
              <a:rPr lang="en-US" dirty="0" err="1">
                <a:effectLst/>
              </a:rPr>
              <a:t>các</a:t>
            </a:r>
            <a:r>
              <a:rPr lang="en-US" dirty="0">
                <a:effectLst/>
              </a:rPr>
              <a:t> </a:t>
            </a:r>
            <a:r>
              <a:rPr lang="en-US" dirty="0" err="1">
                <a:effectLst/>
              </a:rPr>
              <a:t>lệnh</a:t>
            </a:r>
            <a:r>
              <a:rPr lang="en-US" dirty="0">
                <a:effectLst/>
              </a:rPr>
              <a:t> </a:t>
            </a:r>
            <a:r>
              <a:rPr lang="en-US" dirty="0" err="1">
                <a:effectLst/>
              </a:rPr>
              <a:t>tùy</a:t>
            </a:r>
            <a:r>
              <a:rPr lang="en-US" dirty="0">
                <a:effectLst/>
              </a:rPr>
              <a:t> </a:t>
            </a:r>
            <a:r>
              <a:rPr lang="en-US" dirty="0" err="1">
                <a:effectLst/>
              </a:rPr>
              <a:t>chọn</a:t>
            </a:r>
            <a:r>
              <a:rPr lang="en-US" dirty="0">
                <a:effectLst/>
              </a:rPr>
              <a:t> </a:t>
            </a:r>
            <a:r>
              <a:rPr lang="en-US" dirty="0" err="1">
                <a:effectLst/>
              </a:rPr>
              <a:t>tính</a:t>
            </a:r>
            <a:r>
              <a:rPr lang="en-US" dirty="0">
                <a:effectLst/>
              </a:rPr>
              <a:t> </a:t>
            </a:r>
            <a:r>
              <a:rPr lang="en-US" dirty="0" err="1">
                <a:effectLst/>
              </a:rPr>
              <a:t>chất</a:t>
            </a:r>
            <a:r>
              <a:rPr lang="en-US" dirty="0">
                <a:effectLst/>
              </a:rPr>
              <a:t> </a:t>
            </a:r>
            <a:r>
              <a:rPr lang="en-US" dirty="0" err="1">
                <a:effectLst/>
              </a:rPr>
              <a:t>định</a:t>
            </a:r>
            <a:r>
              <a:rPr lang="en-US" dirty="0">
                <a:effectLst/>
              </a:rPr>
              <a:t> </a:t>
            </a:r>
            <a:r>
              <a:rPr lang="en-US" dirty="0" err="1">
                <a:effectLst/>
              </a:rPr>
              <a:t>dạng</a:t>
            </a:r>
            <a:r>
              <a:rPr lang="en-US" dirty="0">
                <a:effectLst/>
              </a:rPr>
              <a:t> </a:t>
            </a:r>
            <a:r>
              <a:rPr lang="en-US" dirty="0" err="1">
                <a:effectLst/>
              </a:rPr>
              <a:t>của</a:t>
            </a:r>
            <a:r>
              <a:rPr lang="en-US" dirty="0">
                <a:effectLst/>
              </a:rPr>
              <a:t> </a:t>
            </a:r>
            <a:r>
              <a:rPr lang="en-US" dirty="0" err="1">
                <a:effectLst/>
              </a:rPr>
              <a:t>bảng</a:t>
            </a:r>
            <a:r>
              <a:rPr lang="en-US" dirty="0">
                <a:effectLst/>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Header Row</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bật</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tắt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Total Row</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bật</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tắt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tổng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First Column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bật</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tắt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Last Column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bật</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tắt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tổng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Banded Rows/</a:t>
            </a:r>
            <a:r>
              <a:rPr lang="en-US" sz="900" b="1" kern="1200" dirty="0" err="1">
                <a:solidFill>
                  <a:schemeClr val="tx1"/>
                </a:solidFill>
                <a:effectLst/>
                <a:latin typeface="+mn-lt"/>
                <a:ea typeface="+mn-ea"/>
                <a:cs typeface="+mn-cs"/>
              </a:rPr>
              <a:t>Colums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biệt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xen </a:t>
            </a:r>
            <a:r>
              <a:rPr lang="en-US" sz="900" kern="1200" dirty="0" err="1">
                <a:solidFill>
                  <a:schemeClr val="tx1"/>
                </a:solidFill>
                <a:effectLst/>
                <a:latin typeface="+mn-lt"/>
                <a:ea typeface="+mn-ea"/>
                <a:cs typeface="+mn-cs"/>
              </a:rPr>
              <a:t>kẽ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giúp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dễ</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dõi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Filter Button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bật</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tắt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mỗi</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a:t>
            </a:r>
          </a:p>
          <a:p>
            <a:endParaRPr lang="en-US" sz="900" b="1" i="1" u="sng"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endParaRPr lang="en-US" sz="900" i="1" kern="1200" dirty="0">
              <a:solidFill>
                <a:schemeClr val="tx1"/>
              </a:solidFill>
              <a:effectLst/>
              <a:latin typeface="+mn-lt"/>
              <a:ea typeface="+mn-ea"/>
              <a:cs typeface="+mn-cs"/>
            </a:endParaRPr>
          </a:p>
          <a:p>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mẫu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bàng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danh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sách</a:t>
            </a:r>
            <a:r>
              <a:rPr lang="en-US" sz="900" i="1" kern="1200" dirty="0">
                <a:solidFill>
                  <a:schemeClr val="tx1"/>
                </a:solidFill>
                <a:effectLst/>
                <a:latin typeface="+mn-lt"/>
                <a:ea typeface="+mn-ea"/>
                <a:cs typeface="+mn-cs"/>
              </a:rPr>
              <a:t> Quick Styles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đáp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ứng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cầu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mẫu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mẫu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xóa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mẫu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đã</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này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nằm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yêu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cầu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chương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trình</a:t>
            </a:r>
            <a:r>
              <a:rPr lang="en-US" sz="900" i="1" kern="1200" dirty="0">
                <a:solidFill>
                  <a:schemeClr val="tx1"/>
                </a:solidFill>
                <a:effectLst/>
                <a:latin typeface="+mn-lt"/>
                <a:ea typeface="+mn-ea"/>
                <a:cs typeface="+mn-cs"/>
              </a:rPr>
              <a:t> MOS Expert.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13</a:t>
            </a:fld>
            <a:endParaRPr lang="en-US"/>
          </a:p>
        </p:txBody>
      </p:sp>
    </p:spTree>
    <p:extLst>
      <p:ext uri="{BB962C8B-B14F-4D97-AF65-F5344CB8AC3E}">
        <p14:creationId xmlns:p14="http://schemas.microsoft.com/office/powerpoint/2010/main" val="14819762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2_Title Slide">
    <p:bg>
      <p:bgPr>
        <a:blipFill dpi="0" rotWithShape="1">
          <a:blip r:embed="rId2">
            <a:alphaModFix amt="66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57196" y="1293415"/>
            <a:ext cx="6527207" cy="977579"/>
          </a:xfrm>
        </p:spPr>
        <p:txBody>
          <a:bodyPr>
            <a:noAutofit/>
          </a:bodyPr>
          <a:lstStyle>
            <a:lvl1pPr algn="ctr">
              <a:defRPr sz="2800" b="1">
                <a:solidFill>
                  <a:schemeClr val="bg1"/>
                </a:solidFill>
              </a:defRPr>
            </a:lvl1pPr>
          </a:lstStyle>
          <a:p>
            <a:r>
              <a:rPr lang="en-US" dirty="0"/>
              <a:t>CLICK TO EDIT TITLE</a:t>
            </a:r>
          </a:p>
        </p:txBody>
      </p:sp>
      <p:sp>
        <p:nvSpPr>
          <p:cNvPr id="3" name="Subtitle 2"/>
          <p:cNvSpPr>
            <a:spLocks noGrp="1"/>
          </p:cNvSpPr>
          <p:nvPr>
            <p:ph type="subTitle" idx="1" hasCustomPrompt="1"/>
          </p:nvPr>
        </p:nvSpPr>
        <p:spPr>
          <a:xfrm>
            <a:off x="2257197" y="2525757"/>
            <a:ext cx="6527206" cy="685800"/>
          </a:xfrm>
        </p:spPr>
        <p:txBody>
          <a:bodyPr>
            <a:noAutofit/>
          </a:bodyPr>
          <a:lstStyle>
            <a:lvl1pPr marL="0" indent="0" algn="ctr">
              <a:buNone/>
              <a:defRPr sz="2400">
                <a:solidFill>
                  <a:schemeClr val="bg1"/>
                </a:solidFill>
                <a:effectLst/>
                <a:latin typeface="Times New Roman" panose="02020603050405020304" pitchFamily="18" charset="0"/>
                <a:cs typeface="Times New Roman" pitchFamily="18"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subtitle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43430"/>
            <a:ext cx="1133534" cy="400070"/>
          </a:xfrm>
          <a:prstGeom prst="rect">
            <a:avLst/>
          </a:prstGeom>
        </p:spPr>
      </p:pic>
    </p:spTree>
    <p:extLst>
      <p:ext uri="{BB962C8B-B14F-4D97-AF65-F5344CB8AC3E}">
        <p14:creationId xmlns:p14="http://schemas.microsoft.com/office/powerpoint/2010/main" val="12948092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010400" cy="533400"/>
          </a:xfrm>
        </p:spPr>
        <p:txBody>
          <a:bodyPr/>
          <a:lstStyle>
            <a:lvl1pPr>
              <a:defRPr b="0" baseline="0">
                <a:effectLst/>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1123950"/>
            <a:ext cx="82296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4"/>
          </p:nvPr>
        </p:nvSpPr>
        <p:spPr>
          <a:xfrm>
            <a:off x="457200" y="4767264"/>
            <a:ext cx="2133600" cy="274637"/>
          </a:xfrm>
          <a:prstGeom prst="rect">
            <a:avLst/>
          </a:prstGeom>
        </p:spPr>
        <p:txBody>
          <a:bodyPr/>
          <a:lstStyle>
            <a:lvl1pPr algn="ctr" eaLnBrk="1" hangingPunct="1">
              <a:defRPr sz="1050" b="0">
                <a:cs typeface="Arial" charset="0"/>
              </a:defRPr>
            </a:lvl1pPr>
          </a:lstStyle>
          <a:p>
            <a:fld id="{F014F51C-4465-4884-9DAA-FF743F1C7912}" type="datetime1">
              <a:rPr lang="en-US" smtClean="0"/>
              <a:t>9/10/2019</a:t>
            </a:fld>
            <a:endParaRPr lang="en-US"/>
          </a:p>
        </p:txBody>
      </p:sp>
      <p:sp>
        <p:nvSpPr>
          <p:cNvPr id="5" name="Footer Placeholder 4"/>
          <p:cNvSpPr>
            <a:spLocks noGrp="1"/>
          </p:cNvSpPr>
          <p:nvPr>
            <p:ph type="ftr" sz="quarter" idx="15"/>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6" name="Slide Number Placeholder 5"/>
          <p:cNvSpPr>
            <a:spLocks noGrp="1"/>
          </p:cNvSpPr>
          <p:nvPr>
            <p:ph type="sldNum" sz="quarter" idx="16"/>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45369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5D8627F4-875A-4CA7-B113-7444B75F07B8}" type="datetime1">
              <a:rPr lang="en-US" smtClean="0"/>
              <a:t>9/10/2019</a:t>
            </a:fld>
            <a:endParaRPr lang="en-US"/>
          </a:p>
        </p:txBody>
      </p:sp>
      <p:sp>
        <p:nvSpPr>
          <p:cNvPr id="6" name="Footer Placeholder 5"/>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7" name="Slide Number Placeholder 6"/>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29089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6A2CCB4A-A997-4CF7-B5DE-CCBE36467373}" type="datetime1">
              <a:rPr lang="en-US" smtClean="0"/>
              <a:t>9/10/2019</a:t>
            </a:fld>
            <a:endParaRPr lang="en-US"/>
          </a:p>
        </p:txBody>
      </p:sp>
      <p:sp>
        <p:nvSpPr>
          <p:cNvPr id="8" name="Footer Placeholder 7"/>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9" name="Slide Number Placeholder 8"/>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858360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Content with Caption">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3A61159C-D51B-42F3-924D-A180880B33D0}" type="datetime1">
              <a:rPr lang="en-US" smtClean="0"/>
              <a:t>9/10/2019</a:t>
            </a:fld>
            <a:endParaRPr lang="en-US"/>
          </a:p>
        </p:txBody>
      </p:sp>
      <p:sp>
        <p:nvSpPr>
          <p:cNvPr id="3" name="Footer Placeholder 4"/>
          <p:cNvSpPr>
            <a:spLocks noGrp="1"/>
          </p:cNvSpPr>
          <p:nvPr>
            <p:ph type="ftr" sz="quarter" idx="11"/>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a:t>MOS Excel 2016 - IIG Vietnam</a:t>
            </a:r>
          </a:p>
        </p:txBody>
      </p:sp>
      <p:sp>
        <p:nvSpPr>
          <p:cNvPr id="4" name="Slide Number Placeholder 5"/>
          <p:cNvSpPr>
            <a:spLocks noGrp="1"/>
          </p:cNvSpPr>
          <p:nvPr>
            <p:ph type="sldNum" sz="quarter" idx="12"/>
          </p:nvPr>
        </p:nvSpPr>
        <p:spPr>
          <a:xfrm>
            <a:off x="6440557"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48515553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cSld name="3_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57200" y="855838"/>
            <a:ext cx="8229600" cy="3742303"/>
          </a:xfrm>
          <a:prstGeom prst="rect">
            <a:avLst/>
          </a:prstGeom>
        </p:spPr>
        <p:txBody>
          <a:bodyPr/>
          <a:lstStyle>
            <a:lvl1pPr marL="342892" indent="-342892">
              <a:buClr>
                <a:srgbClr val="0081C4"/>
              </a:buClr>
              <a:buSzPct val="70000"/>
              <a:buFont typeface="Wingdings" charset="2"/>
              <a:buChar char="§"/>
              <a:defRPr sz="2200">
                <a:solidFill>
                  <a:schemeClr val="tx1"/>
                </a:solidFill>
                <a:latin typeface="+mn-lt"/>
                <a:cs typeface="Segoe Light"/>
              </a:defRPr>
            </a:lvl1pPr>
            <a:lvl2pPr marL="800080" indent="-342892">
              <a:buClr>
                <a:srgbClr val="0081C4"/>
              </a:buClr>
              <a:buSzPct val="70000"/>
              <a:buFont typeface="Wingdings" charset="2"/>
              <a:buChar char="§"/>
              <a:defRPr sz="2200">
                <a:latin typeface="+mn-lt"/>
                <a:cs typeface="Segoe Light"/>
              </a:defRPr>
            </a:lvl2pPr>
            <a:lvl3pPr marL="1257269" indent="-342892">
              <a:buClr>
                <a:srgbClr val="0081C4"/>
              </a:buClr>
              <a:buSzPct val="70000"/>
              <a:buFont typeface="Wingdings" charset="2"/>
              <a:buChar char="§"/>
              <a:defRPr sz="1800">
                <a:latin typeface="+mn-lt"/>
                <a:cs typeface="Segoe Light"/>
              </a:defRPr>
            </a:lvl3pPr>
            <a:lvl4pPr marL="1657309" indent="-285743">
              <a:buClr>
                <a:srgbClr val="0081C4"/>
              </a:buClr>
              <a:buSzPct val="70000"/>
              <a:buFont typeface="Wingdings" charset="2"/>
              <a:buChar char="§"/>
              <a:defRPr sz="1600">
                <a:latin typeface="+mn-lt"/>
                <a:cs typeface="Segoe Light"/>
              </a:defRPr>
            </a:lvl4pPr>
            <a:lvl5pPr marL="2114498" indent="-285743">
              <a:buClr>
                <a:srgbClr val="0081C4"/>
              </a:buClr>
              <a:buSzPct val="70000"/>
              <a:buFont typeface="Wingdings" charset="2"/>
              <a:buChar char="§"/>
              <a:defRPr sz="1400">
                <a:latin typeface="+mn-lt"/>
                <a:cs typeface="Segoe 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Date Placeholder 3"/>
          <p:cNvSpPr>
            <a:spLocks noGrp="1"/>
          </p:cNvSpPr>
          <p:nvPr>
            <p:ph type="dt" sz="half" idx="14"/>
          </p:nvPr>
        </p:nvSpPr>
        <p:spPr>
          <a:xfrm>
            <a:off x="457200" y="4743450"/>
            <a:ext cx="2133600" cy="274638"/>
          </a:xfrm>
          <a:prstGeom prst="rect">
            <a:avLst/>
          </a:prstGeom>
        </p:spPr>
        <p:txBody>
          <a:bodyPr/>
          <a:lstStyle>
            <a:lvl1pPr eaLnBrk="1" hangingPunct="1">
              <a:defRPr b="0">
                <a:solidFill>
                  <a:prstClr val="black">
                    <a:tint val="75000"/>
                  </a:prstClr>
                </a:solidFill>
                <a:cs typeface="Arial" charset="0"/>
              </a:defRPr>
            </a:lvl1pPr>
          </a:lstStyle>
          <a:p>
            <a:fld id="{DA3F292C-4249-40EB-883D-11BCDEF6FA6B}" type="datetime1">
              <a:rPr lang="en-US" smtClean="0"/>
              <a:t>9/10/2019</a:t>
            </a:fld>
            <a:endParaRPr lang="en-US"/>
          </a:p>
        </p:txBody>
      </p:sp>
      <p:sp>
        <p:nvSpPr>
          <p:cNvPr id="4" name="Footer Placeholder 4"/>
          <p:cNvSpPr>
            <a:spLocks noGrp="1"/>
          </p:cNvSpPr>
          <p:nvPr>
            <p:ph type="ftr" sz="quarter" idx="15"/>
          </p:nvPr>
        </p:nvSpPr>
        <p:spPr>
          <a:xfrm>
            <a:off x="3124200" y="4743450"/>
            <a:ext cx="2895600" cy="274638"/>
          </a:xfrm>
          <a:prstGeom prst="rect">
            <a:avLst/>
          </a:prstGeom>
        </p:spPr>
        <p:txBody>
          <a:bodyPr/>
          <a:lstStyle>
            <a:lvl1pPr eaLnBrk="1" hangingPunct="1">
              <a:defRPr b="0">
                <a:solidFill>
                  <a:prstClr val="black">
                    <a:tint val="75000"/>
                  </a:prstClr>
                </a:solidFill>
                <a:cs typeface="Arial" charset="0"/>
              </a:defRPr>
            </a:lvl1pPr>
          </a:lstStyle>
          <a:p>
            <a:r>
              <a:rPr lang="en-US"/>
              <a:t>MOS Excel 2016 - IIG Vietnam</a:t>
            </a:r>
          </a:p>
        </p:txBody>
      </p:sp>
      <p:sp>
        <p:nvSpPr>
          <p:cNvPr id="5" name="Slide Number Placeholder 5"/>
          <p:cNvSpPr>
            <a:spLocks noGrp="1"/>
          </p:cNvSpPr>
          <p:nvPr>
            <p:ph type="sldNum" sz="quarter" idx="16"/>
          </p:nvPr>
        </p:nvSpPr>
        <p:spPr>
          <a:xfrm>
            <a:off x="6440557" y="4743450"/>
            <a:ext cx="2133600" cy="274638"/>
          </a:xfrm>
          <a:prstGeom prst="rect">
            <a:avLst/>
          </a:prstGeom>
        </p:spPr>
        <p:txBody>
          <a:bodyPr vert="horz" wrap="square" lIns="91440" tIns="45720" rIns="91440" bIns="45720" numCol="1" anchor="t" anchorCtr="0" compatLnSpc="1">
            <a:prstTxWarp prst="textNoShape">
              <a:avLst/>
            </a:prstTxWarp>
          </a:bodyPr>
          <a:lstStyle>
            <a:lvl1pPr eaLnBrk="1" hangingPunct="1">
              <a:defRPr b="0">
                <a:solidFill>
                  <a:srgbClr val="898989"/>
                </a:solidFill>
              </a:defRPr>
            </a:lvl1pPr>
          </a:lstStyle>
          <a:p>
            <a:fld id="{E49F9262-1392-45F9-82B8-E6BAB6B74FE5}" type="slidenum">
              <a:rPr lang="en-US" smtClean="0"/>
              <a:t>‹#›</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306086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A90A9B33-655D-45E8-BB0D-C09C83322B8D}" type="datetime1">
              <a:rPr lang="en-US" smtClean="0"/>
              <a:t>9/10/2019</a:t>
            </a:fld>
            <a:endParaRPr lang="en-US"/>
          </a:p>
        </p:txBody>
      </p:sp>
      <p:sp>
        <p:nvSpPr>
          <p:cNvPr id="5" name="Footer Placeholder 4"/>
          <p:cNvSpPr>
            <a:spLocks noGrp="1"/>
          </p:cNvSpPr>
          <p:nvPr>
            <p:ph type="ftr" sz="quarter" idx="11"/>
          </p:nvPr>
        </p:nvSpPr>
        <p:spPr/>
        <p:txBody>
          <a:bodyPr/>
          <a:lstStyle/>
          <a:p>
            <a:r>
              <a:rPr lang="en-US"/>
              <a:t>MOS Excel 2016 - IIG Vietnam</a:t>
            </a:r>
          </a:p>
        </p:txBody>
      </p:sp>
      <p:sp>
        <p:nvSpPr>
          <p:cNvPr id="6" name="Slide Number Placeholder 5"/>
          <p:cNvSpPr>
            <a:spLocks noGrp="1"/>
          </p:cNvSpPr>
          <p:nvPr>
            <p:ph type="sldNum" sz="quarter" idx="12"/>
          </p:nvPr>
        </p:nvSpPr>
        <p:spPr/>
        <p:txBody>
          <a:bodyPr/>
          <a:lstStyle/>
          <a:p>
            <a:fld id="{E49F9262-1392-45F9-82B8-E6BAB6B74FE5}" type="slidenum">
              <a:rPr lang="en-US" smtClean="0"/>
              <a:t>‹#›</a:t>
            </a:fld>
            <a:endParaRPr lang="en-US"/>
          </a:p>
        </p:txBody>
      </p:sp>
    </p:spTree>
    <p:extLst>
      <p:ext uri="{BB962C8B-B14F-4D97-AF65-F5344CB8AC3E}">
        <p14:creationId xmlns:p14="http://schemas.microsoft.com/office/powerpoint/2010/main" val="3018827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48655" y="285750"/>
            <a:ext cx="723814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200151"/>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 name="Rectangle 4"/>
          <p:cNvSpPr/>
          <p:nvPr/>
        </p:nvSpPr>
        <p:spPr>
          <a:xfrm>
            <a:off x="194481" y="184026"/>
            <a:ext cx="939053" cy="659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94480" y="222684"/>
            <a:ext cx="1141160" cy="659532"/>
          </a:xfrm>
          <a:prstGeom prst="rect">
            <a:avLst/>
          </a:prstGeom>
        </p:spPr>
      </p:pic>
      <p:sp>
        <p:nvSpPr>
          <p:cNvPr id="7" name="Date Placeholder 3"/>
          <p:cNvSpPr>
            <a:spLocks noGrp="1"/>
          </p:cNvSpPr>
          <p:nvPr>
            <p:ph type="dt" sz="half" idx="2"/>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EC83CFB9-316A-40B6-9250-AEB98D4088FE}" type="datetime1">
              <a:rPr lang="en-US" smtClean="0"/>
              <a:t>9/10/2019</a:t>
            </a:fld>
            <a:endParaRPr lang="en-US" dirty="0"/>
          </a:p>
        </p:txBody>
      </p:sp>
      <p:sp>
        <p:nvSpPr>
          <p:cNvPr id="8" name="Footer Placeholder 4"/>
          <p:cNvSpPr>
            <a:spLocks noGrp="1"/>
          </p:cNvSpPr>
          <p:nvPr>
            <p:ph type="ftr" sz="quarter" idx="3"/>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a:t>MOS Excel 2016 - IIG Vietnam</a:t>
            </a:r>
          </a:p>
        </p:txBody>
      </p:sp>
      <p:sp>
        <p:nvSpPr>
          <p:cNvPr id="9" name="Slide Number Placeholder 5"/>
          <p:cNvSpPr>
            <a:spLocks noGrp="1"/>
          </p:cNvSpPr>
          <p:nvPr>
            <p:ph type="sldNum" sz="quarter" idx="4"/>
          </p:nvPr>
        </p:nvSpPr>
        <p:spPr>
          <a:xfrm>
            <a:off x="6390861"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10" name="Picture 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4706292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p:txStyles>
    <p:titleStyle>
      <a:lvl1pPr algn="l" rtl="0" eaLnBrk="1" fontAlgn="base" hangingPunct="1">
        <a:spcBef>
          <a:spcPct val="0"/>
        </a:spcBef>
        <a:spcAft>
          <a:spcPct val="0"/>
        </a:spcAft>
        <a:defRPr sz="3200" b="0" kern="1200">
          <a:solidFill>
            <a:schemeClr val="tx1"/>
          </a:solidFill>
          <a:latin typeface="Times New Roman" panose="02020603050405020304" pitchFamily="18" charset="0"/>
          <a:ea typeface="+mj-ea"/>
          <a:cs typeface="Times New Roman" panose="02020603050405020304" pitchFamily="18" charset="0"/>
        </a:defRPr>
      </a:lvl1pPr>
      <a:lvl2pPr algn="l" rtl="0" eaLnBrk="1" fontAlgn="base" hangingPunct="1">
        <a:spcBef>
          <a:spcPct val="0"/>
        </a:spcBef>
        <a:spcAft>
          <a:spcPct val="0"/>
        </a:spcAft>
        <a:defRPr sz="2300">
          <a:solidFill>
            <a:srgbClr val="595959"/>
          </a:solidFill>
          <a:latin typeface="Calibri" pitchFamily="34" charset="0"/>
        </a:defRPr>
      </a:lvl2pPr>
      <a:lvl3pPr algn="l" rtl="0" eaLnBrk="1" fontAlgn="base" hangingPunct="1">
        <a:spcBef>
          <a:spcPct val="0"/>
        </a:spcBef>
        <a:spcAft>
          <a:spcPct val="0"/>
        </a:spcAft>
        <a:defRPr sz="2300">
          <a:solidFill>
            <a:srgbClr val="595959"/>
          </a:solidFill>
          <a:latin typeface="Calibri" pitchFamily="34" charset="0"/>
        </a:defRPr>
      </a:lvl3pPr>
      <a:lvl4pPr algn="l" rtl="0" eaLnBrk="1" fontAlgn="base" hangingPunct="1">
        <a:spcBef>
          <a:spcPct val="0"/>
        </a:spcBef>
        <a:spcAft>
          <a:spcPct val="0"/>
        </a:spcAft>
        <a:defRPr sz="2300">
          <a:solidFill>
            <a:srgbClr val="595959"/>
          </a:solidFill>
          <a:latin typeface="Calibri" pitchFamily="34" charset="0"/>
        </a:defRPr>
      </a:lvl4pPr>
      <a:lvl5pPr algn="l" rtl="0" eaLnBrk="1" fontAlgn="base" hangingPunct="1">
        <a:spcBef>
          <a:spcPct val="0"/>
        </a:spcBef>
        <a:spcAft>
          <a:spcPct val="0"/>
        </a:spcAft>
        <a:defRPr sz="2300">
          <a:solidFill>
            <a:srgbClr val="595959"/>
          </a:solidFill>
          <a:latin typeface="Calibri" pitchFamily="34" charset="0"/>
        </a:defRPr>
      </a:lvl5pPr>
      <a:lvl6pPr marL="457189" algn="l" rtl="0" eaLnBrk="1" fontAlgn="base" hangingPunct="1">
        <a:spcBef>
          <a:spcPct val="0"/>
        </a:spcBef>
        <a:spcAft>
          <a:spcPct val="0"/>
        </a:spcAft>
        <a:defRPr sz="2300">
          <a:solidFill>
            <a:srgbClr val="595959"/>
          </a:solidFill>
          <a:latin typeface="Calibri" pitchFamily="34" charset="0"/>
        </a:defRPr>
      </a:lvl6pPr>
      <a:lvl7pPr marL="914378" algn="l" rtl="0" eaLnBrk="1" fontAlgn="base" hangingPunct="1">
        <a:spcBef>
          <a:spcPct val="0"/>
        </a:spcBef>
        <a:spcAft>
          <a:spcPct val="0"/>
        </a:spcAft>
        <a:defRPr sz="2300">
          <a:solidFill>
            <a:srgbClr val="595959"/>
          </a:solidFill>
          <a:latin typeface="Calibri" pitchFamily="34" charset="0"/>
        </a:defRPr>
      </a:lvl7pPr>
      <a:lvl8pPr marL="1371566" algn="l" rtl="0" eaLnBrk="1" fontAlgn="base" hangingPunct="1">
        <a:spcBef>
          <a:spcPct val="0"/>
        </a:spcBef>
        <a:spcAft>
          <a:spcPct val="0"/>
        </a:spcAft>
        <a:defRPr sz="2300">
          <a:solidFill>
            <a:srgbClr val="595959"/>
          </a:solidFill>
          <a:latin typeface="Calibri" pitchFamily="34" charset="0"/>
        </a:defRPr>
      </a:lvl8pPr>
      <a:lvl9pPr marL="1828754" algn="l" rtl="0" eaLnBrk="1" fontAlgn="base" hangingPunct="1">
        <a:spcBef>
          <a:spcPct val="0"/>
        </a:spcBef>
        <a:spcAft>
          <a:spcPct val="0"/>
        </a:spcAft>
        <a:defRPr sz="2300">
          <a:solidFill>
            <a:srgbClr val="595959"/>
          </a:solidFill>
          <a:latin typeface="Calibri" pitchFamily="34" charset="0"/>
        </a:defRPr>
      </a:lvl9pPr>
    </p:titleStyle>
    <p:bodyStyle>
      <a:lvl1pPr marL="225425" indent="-225425" algn="l" rtl="0" eaLnBrk="1" fontAlgn="base" hangingPunct="1">
        <a:spcBef>
          <a:spcPct val="20000"/>
        </a:spcBef>
        <a:spcAft>
          <a:spcPct val="0"/>
        </a:spcAft>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461963" indent="-236538" algn="l" rtl="0" eaLnBrk="1" fontAlgn="base" hangingPunct="1">
        <a:spcBef>
          <a:spcPct val="20000"/>
        </a:spcBef>
        <a:spcAft>
          <a:spcPct val="0"/>
        </a:spcAft>
        <a:buFont typeface="Arial" panose="020B0604020202020204" pitchFamily="34" charset="0"/>
        <a:buChar char="•"/>
        <a:defRPr sz="2200" kern="1200">
          <a:solidFill>
            <a:schemeClr val="tx1"/>
          </a:solidFill>
          <a:latin typeface="Times New Roman" panose="02020603050405020304" pitchFamily="18" charset="0"/>
          <a:ea typeface="+mn-ea"/>
          <a:cs typeface="Times New Roman" panose="02020603050405020304" pitchFamily="18" charset="0"/>
        </a:defRPr>
      </a:lvl2pPr>
      <a:lvl3pPr marL="688975" indent="-227013" algn="l" rtl="0" eaLnBrk="1" fontAlgn="base" hangingPunct="1">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914400" indent="-225425" algn="l" rtl="0" eaLnBrk="1" fontAlgn="base" hangingPunct="1">
        <a:spcBef>
          <a:spcPct val="20000"/>
        </a:spcBef>
        <a:spcAft>
          <a:spcPct val="0"/>
        </a:spcAft>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1089025" indent="-174625" algn="l" rtl="0" eaLnBrk="1" fontAlgn="base" hangingPunct="1">
        <a:spcBef>
          <a:spcPct val="20000"/>
        </a:spcBef>
        <a:spcAft>
          <a:spcPct val="0"/>
        </a:spcAft>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fontScale="90000"/>
          </a:bodyPr>
          <a:lstStyle/>
          <a:p>
            <a:r>
              <a:rPr lang="en-US" dirty="0"/>
              <a:t>MOS EXCEL 2016</a:t>
            </a:r>
            <a:br>
              <a:rPr lang="en-US" dirty="0"/>
            </a:br>
            <a:r>
              <a:rPr lang="en-US" sz="3200" dirty="0" err="1"/>
              <a:t>Bài</a:t>
            </a:r>
            <a:r>
              <a:rPr lang="en-US" sz="3200" dirty="0"/>
              <a:t> 7: </a:t>
            </a:r>
            <a:r>
              <a:rPr lang="en-US" sz="3200" dirty="0" err="1"/>
              <a:t>Tổ</a:t>
            </a:r>
            <a:r>
              <a:rPr lang="en-US" sz="3200" dirty="0"/>
              <a:t> </a:t>
            </a:r>
            <a:r>
              <a:rPr lang="en-US" sz="3200" dirty="0" err="1"/>
              <a:t>chức</a:t>
            </a:r>
            <a:r>
              <a:rPr lang="en-US" sz="3200" dirty="0"/>
              <a:t> </a:t>
            </a:r>
            <a:r>
              <a:rPr lang="en-US" sz="3200" dirty="0" err="1"/>
              <a:t>dữ</a:t>
            </a:r>
            <a:r>
              <a:rPr lang="en-US" sz="3200" dirty="0"/>
              <a:t> </a:t>
            </a:r>
            <a:r>
              <a:rPr lang="en-US" sz="3200" dirty="0" err="1"/>
              <a:t>liệu</a:t>
            </a:r>
            <a:endParaRPr lang="en-US" sz="3200" dirty="0"/>
          </a:p>
        </p:txBody>
      </p:sp>
      <p:sp>
        <p:nvSpPr>
          <p:cNvPr id="3" name="Subtitle 2"/>
          <p:cNvSpPr>
            <a:spLocks noGrp="1"/>
          </p:cNvSpPr>
          <p:nvPr>
            <p:ph type="subTitle" idx="1"/>
          </p:nvPr>
        </p:nvSpPr>
        <p:spPr/>
        <p:txBody>
          <a:bodyPr anchor="b"/>
          <a:lstStyle/>
          <a:p>
            <a:pPr algn="l"/>
            <a:r>
              <a:rPr lang="en-US" dirty="0"/>
              <a:t>Created by: IIG Vietnam</a:t>
            </a:r>
          </a:p>
        </p:txBody>
      </p:sp>
    </p:spTree>
    <p:extLst>
      <p:ext uri="{BB962C8B-B14F-4D97-AF65-F5344CB8AC3E}">
        <p14:creationId xmlns:p14="http://schemas.microsoft.com/office/powerpoint/2010/main" val="509962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Sử dụng bảng</a:t>
            </a:r>
            <a:endParaRPr lang="en-US" dirty="0"/>
          </a:p>
        </p:txBody>
      </p:sp>
      <p:sp>
        <p:nvSpPr>
          <p:cNvPr id="3" name="Content Placeholder 2"/>
          <p:cNvSpPr>
            <a:spLocks noGrp="1"/>
          </p:cNvSpPr>
          <p:nvPr>
            <p:ph type="body" sz="quarter" idx="13"/>
          </p:nvPr>
        </p:nvSpPr>
        <p:spPr>
          <a:xfrm>
            <a:off x="220716" y="914400"/>
            <a:ext cx="8366235" cy="3852863"/>
          </a:xfrm>
        </p:spPr>
        <p:txBody>
          <a:bodyPr anchor="t"/>
          <a:lstStyle/>
          <a:p>
            <a:pPr algn="just"/>
            <a:r>
              <a:rPr lang="en-US" dirty="0"/>
              <a:t>Ng</a:t>
            </a:r>
            <a:r>
              <a:rPr lang="vi-VN" dirty="0"/>
              <a:t>ư</a:t>
            </a:r>
            <a:r>
              <a:rPr lang="en-US" dirty="0" err="1"/>
              <a:t>ời</a:t>
            </a:r>
            <a:r>
              <a:rPr lang="en-US" dirty="0"/>
              <a:t> </a:t>
            </a:r>
            <a:r>
              <a:rPr lang="en-US" dirty="0" err="1"/>
              <a:t>dùng</a:t>
            </a:r>
            <a:r>
              <a:rPr lang="vi-VN" dirty="0"/>
              <a:t> có thể chuyển đổi một vùng dữ liệu thành bảng, hoặc tạo một bảng trống và nhập dữ liệu vào bảng.</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10</a:t>
            </a:fld>
            <a:endParaRPr lang="en-US"/>
          </a:p>
        </p:txBody>
      </p:sp>
      <p:pic>
        <p:nvPicPr>
          <p:cNvPr id="7" name="Picture 6">
            <a:extLst>
              <a:ext uri="{FF2B5EF4-FFF2-40B4-BE49-F238E27FC236}">
                <a16:creationId xmlns:a16="http://schemas.microsoft.com/office/drawing/2014/main" id="{D0A1494D-45F6-499E-BBE5-AE5F107B2A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6274" y="1947132"/>
            <a:ext cx="6111451" cy="2281968"/>
          </a:xfrm>
          <a:prstGeom prst="rect">
            <a:avLst/>
          </a:prstGeom>
          <a:ln>
            <a:solidFill>
              <a:schemeClr val="tx1"/>
            </a:solidFill>
          </a:ln>
        </p:spPr>
      </p:pic>
    </p:spTree>
    <p:extLst>
      <p:ext uri="{BB962C8B-B14F-4D97-AF65-F5344CB8AC3E}">
        <p14:creationId xmlns:p14="http://schemas.microsoft.com/office/powerpoint/2010/main" val="23269446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Sử dụng bảng</a:t>
            </a:r>
            <a:endParaRPr lang="en-US" dirty="0"/>
          </a:p>
        </p:txBody>
      </p:sp>
      <p:sp>
        <p:nvSpPr>
          <p:cNvPr id="3" name="Content Placeholder 2"/>
          <p:cNvSpPr>
            <a:spLocks noGrp="1"/>
          </p:cNvSpPr>
          <p:nvPr>
            <p:ph type="body" sz="quarter" idx="13"/>
          </p:nvPr>
        </p:nvSpPr>
        <p:spPr>
          <a:xfrm>
            <a:off x="220716" y="914400"/>
            <a:ext cx="8366235" cy="3852863"/>
          </a:xfrm>
        </p:spPr>
        <p:txBody>
          <a:bodyPr anchor="t"/>
          <a:lstStyle/>
          <a:p>
            <a:pPr algn="just"/>
            <a:r>
              <a:rPr lang="en-US" dirty="0" err="1"/>
              <a:t>Hiệu</a:t>
            </a:r>
            <a:r>
              <a:rPr lang="en-US" dirty="0"/>
              <a:t> </a:t>
            </a:r>
            <a:r>
              <a:rPr lang="en-US" dirty="0" err="1"/>
              <a:t>chỉnh</a:t>
            </a:r>
            <a:r>
              <a:rPr lang="en-US" dirty="0"/>
              <a:t> </a:t>
            </a:r>
            <a:r>
              <a:rPr lang="en-US" dirty="0" err="1"/>
              <a:t>dữ</a:t>
            </a:r>
            <a:r>
              <a:rPr lang="en-US" dirty="0"/>
              <a:t> </a:t>
            </a:r>
            <a:r>
              <a:rPr lang="en-US" dirty="0" err="1"/>
              <a:t>liệu</a:t>
            </a:r>
            <a:r>
              <a:rPr lang="en-US" dirty="0"/>
              <a:t> </a:t>
            </a:r>
            <a:r>
              <a:rPr lang="en-US" dirty="0" err="1"/>
              <a:t>bảng</a:t>
            </a:r>
            <a:endParaRPr lang="en-US" dirty="0"/>
          </a:p>
          <a:p>
            <a:pPr lvl="1" algn="just"/>
            <a:r>
              <a:rPr lang="vi-VN" dirty="0"/>
              <a:t>Khi nhập dữ liệu vào một ô trong cột liền kề bên phải bảng hoặc dòng liền kề phía dưới bảng, Excel sẽ tự động mở rộng bảng. </a:t>
            </a:r>
            <a:endParaRPr lang="en-US" dirty="0"/>
          </a:p>
          <a:p>
            <a:pPr lvl="1" algn="just"/>
            <a:r>
              <a:rPr lang="vi-VN" dirty="0"/>
              <a:t>Nếu ô hiện hành là ô cuối cùng trong bảng, có thể nhấn phím Tab để chèn thêm một dòng mới, con trỏ ô sẽ được di chuyển đến ô đầu tiên của dòng mới. </a:t>
            </a:r>
            <a:endParaRPr lang="en-US" dirty="0"/>
          </a:p>
          <a:p>
            <a:pPr lvl="1" algn="just"/>
            <a:r>
              <a:rPr lang="en-US" dirty="0"/>
              <a:t>C</a:t>
            </a:r>
            <a:r>
              <a:rPr lang="vi-VN" dirty="0"/>
              <a:t>ó thể sử dụng các lệnh Ribbon để thêm hay xóa các dòng/cột trong bảng.</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11</a:t>
            </a:fld>
            <a:endParaRPr lang="en-US"/>
          </a:p>
        </p:txBody>
      </p:sp>
    </p:spTree>
    <p:extLst>
      <p:ext uri="{BB962C8B-B14F-4D97-AF65-F5344CB8AC3E}">
        <p14:creationId xmlns:p14="http://schemas.microsoft.com/office/powerpoint/2010/main" val="24056528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Sử dụng bảng</a:t>
            </a:r>
            <a:endParaRPr lang="en-US" dirty="0"/>
          </a:p>
        </p:txBody>
      </p:sp>
      <p:sp>
        <p:nvSpPr>
          <p:cNvPr id="3" name="Content Placeholder 2"/>
          <p:cNvSpPr>
            <a:spLocks noGrp="1"/>
          </p:cNvSpPr>
          <p:nvPr>
            <p:ph type="body" sz="quarter" idx="13"/>
          </p:nvPr>
        </p:nvSpPr>
        <p:spPr>
          <a:xfrm>
            <a:off x="220716" y="914400"/>
            <a:ext cx="8466084" cy="3852863"/>
          </a:xfrm>
        </p:spPr>
        <p:txBody>
          <a:bodyPr anchor="t"/>
          <a:lstStyle/>
          <a:p>
            <a:pPr algn="just"/>
            <a:r>
              <a:rPr lang="vi-VN" dirty="0"/>
              <a:t>Định dạng dữ liệu bảng</a:t>
            </a:r>
          </a:p>
          <a:p>
            <a:pPr lvl="1" algn="just"/>
            <a:r>
              <a:rPr lang="vi-VN" dirty="0"/>
              <a:t>Một bảng được tạo sẽ được áp dụng một mẫu định dạng mặc định,</a:t>
            </a:r>
            <a:endParaRPr lang="en-US" dirty="0"/>
          </a:p>
          <a:p>
            <a:pPr lvl="1" algn="just"/>
            <a:r>
              <a:rPr lang="en-US" dirty="0"/>
              <a:t>Ng</a:t>
            </a:r>
            <a:r>
              <a:rPr lang="vi-VN" dirty="0"/>
              <a:t>ư</a:t>
            </a:r>
            <a:r>
              <a:rPr lang="en-US" dirty="0" err="1"/>
              <a:t>ời</a:t>
            </a:r>
            <a:r>
              <a:rPr lang="en-US" dirty="0"/>
              <a:t> </a:t>
            </a:r>
            <a:r>
              <a:rPr lang="en-US" dirty="0" err="1"/>
              <a:t>dùng</a:t>
            </a:r>
            <a:r>
              <a:rPr lang="vi-VN" dirty="0"/>
              <a:t> có thể thay đổi sang mẫu định dạng khác</a:t>
            </a:r>
            <a:r>
              <a:rPr lang="en-US" dirty="0"/>
              <a:t>,</a:t>
            </a:r>
            <a:r>
              <a:rPr lang="vi-VN" dirty="0"/>
              <a:t> </a:t>
            </a:r>
            <a:endParaRPr lang="en-US" dirty="0"/>
          </a:p>
          <a:p>
            <a:pPr lvl="1" algn="just"/>
            <a:r>
              <a:rPr lang="vi-VN" dirty="0"/>
              <a:t>Danh sách Quick Styles trong nhóm Table Styles trên thẻ Table Tools Design cung cấp các mẫu định dạng bảng</a:t>
            </a:r>
            <a:r>
              <a:rPr lang="en-US" dirty="0"/>
              <a:t>,</a:t>
            </a:r>
            <a:r>
              <a:rPr lang="vi-VN" dirty="0"/>
              <a:t> </a:t>
            </a:r>
            <a:endParaRPr lang="en-US" dirty="0"/>
          </a:p>
          <a:p>
            <a:pPr lvl="1" algn="just"/>
            <a:r>
              <a:rPr lang="vi-VN" dirty="0"/>
              <a:t>Các mẫu định dạng này phụ thuộc vào chủ đề Theme được áp dụng cho sổ tính, </a:t>
            </a:r>
            <a:endParaRPr lang="en-US" dirty="0"/>
          </a:p>
          <a:p>
            <a:pPr lvl="1" algn="just"/>
            <a:r>
              <a:rPr lang="en-US" dirty="0"/>
              <a:t>Ng</a:t>
            </a:r>
            <a:r>
              <a:rPr lang="vi-VN" dirty="0"/>
              <a:t>ư</a:t>
            </a:r>
            <a:r>
              <a:rPr lang="en-US" dirty="0" err="1"/>
              <a:t>ời</a:t>
            </a:r>
            <a:r>
              <a:rPr lang="en-US" dirty="0"/>
              <a:t> </a:t>
            </a:r>
            <a:r>
              <a:rPr lang="en-US" dirty="0" err="1"/>
              <a:t>dùng</a:t>
            </a:r>
            <a:r>
              <a:rPr lang="vi-VN" dirty="0"/>
              <a:t> có thể tạo mới, hiệu chỉnh hay xóa các mẫu định dạng.</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12</a:t>
            </a:fld>
            <a:endParaRPr lang="en-US"/>
          </a:p>
        </p:txBody>
      </p:sp>
    </p:spTree>
    <p:extLst>
      <p:ext uri="{BB962C8B-B14F-4D97-AF65-F5344CB8AC3E}">
        <p14:creationId xmlns:p14="http://schemas.microsoft.com/office/powerpoint/2010/main" val="1516723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Sử dụng bảng</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13</a:t>
            </a:fld>
            <a:endParaRPr lang="en-US"/>
          </a:p>
        </p:txBody>
      </p:sp>
      <p:pic>
        <p:nvPicPr>
          <p:cNvPr id="9" name="Picture 8">
            <a:extLst>
              <a:ext uri="{FF2B5EF4-FFF2-40B4-BE49-F238E27FC236}">
                <a16:creationId xmlns:a16="http://schemas.microsoft.com/office/drawing/2014/main" id="{768365C6-1516-421D-AC9F-97EAE569D1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0650" y="905320"/>
            <a:ext cx="3466881" cy="3861944"/>
          </a:xfrm>
          <a:prstGeom prst="rect">
            <a:avLst/>
          </a:prstGeom>
          <a:ln>
            <a:solidFill>
              <a:schemeClr val="tx1"/>
            </a:solidFill>
          </a:ln>
        </p:spPr>
      </p:pic>
    </p:spTree>
    <p:extLst>
      <p:ext uri="{BB962C8B-B14F-4D97-AF65-F5344CB8AC3E}">
        <p14:creationId xmlns:p14="http://schemas.microsoft.com/office/powerpoint/2010/main" val="5646327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Sắp xếp dữ liệu</a:t>
            </a:r>
            <a:endParaRPr lang="en-US" dirty="0"/>
          </a:p>
        </p:txBody>
      </p:sp>
      <p:sp>
        <p:nvSpPr>
          <p:cNvPr id="3" name="Content Placeholder 2"/>
          <p:cNvSpPr>
            <a:spLocks noGrp="1"/>
          </p:cNvSpPr>
          <p:nvPr>
            <p:ph type="body" sz="quarter" idx="13"/>
          </p:nvPr>
        </p:nvSpPr>
        <p:spPr>
          <a:xfrm>
            <a:off x="220716" y="914400"/>
            <a:ext cx="8466084" cy="3852863"/>
          </a:xfrm>
        </p:spPr>
        <p:txBody>
          <a:bodyPr anchor="t"/>
          <a:lstStyle/>
          <a:p>
            <a:pPr algn="just"/>
            <a:r>
              <a:rPr lang="vi-VN" dirty="0"/>
              <a:t>Khi trình bày dữ liệu trong trang tính, </a:t>
            </a:r>
            <a:r>
              <a:rPr lang="en-US" dirty="0" err="1"/>
              <a:t>người</a:t>
            </a:r>
            <a:r>
              <a:rPr lang="en-US" dirty="0"/>
              <a:t> </a:t>
            </a:r>
            <a:r>
              <a:rPr lang="en-US" dirty="0" err="1"/>
              <a:t>dùng</a:t>
            </a:r>
            <a:r>
              <a:rPr lang="en-US" dirty="0"/>
              <a:t> </a:t>
            </a:r>
            <a:r>
              <a:rPr lang="en-US" dirty="0" err="1"/>
              <a:t>có</a:t>
            </a:r>
            <a:r>
              <a:rPr lang="en-US" dirty="0"/>
              <a:t> </a:t>
            </a:r>
            <a:r>
              <a:rPr lang="en-US" dirty="0" err="1"/>
              <a:t>thể</a:t>
            </a:r>
            <a:r>
              <a:rPr lang="en-US" dirty="0"/>
              <a:t> </a:t>
            </a:r>
            <a:r>
              <a:rPr lang="vi-VN" dirty="0"/>
              <a:t>thực hiện thao tác sắp xếp dữ liệu để theo dõi và xem dữ liệu một cách thuận tiện. </a:t>
            </a:r>
            <a:endParaRPr lang="en-US" dirty="0"/>
          </a:p>
          <a:p>
            <a:pPr algn="just"/>
            <a:r>
              <a:rPr lang="en-US" dirty="0"/>
              <a:t>V</a:t>
            </a:r>
            <a:r>
              <a:rPr lang="vi-VN" dirty="0"/>
              <a:t>ùng dữ liệu có thể </a:t>
            </a:r>
            <a:r>
              <a:rPr lang="en-US" dirty="0" err="1"/>
              <a:t>được</a:t>
            </a:r>
            <a:r>
              <a:rPr lang="en-US" dirty="0"/>
              <a:t> </a:t>
            </a:r>
            <a:r>
              <a:rPr lang="vi-VN" dirty="0"/>
              <a:t>sắp xếp tăng hoặc giảm theo một hay nhiều cột. </a:t>
            </a:r>
            <a:endParaRPr lang="en-US" dirty="0"/>
          </a:p>
          <a:p>
            <a:pPr algn="just"/>
            <a:r>
              <a:rPr lang="vi-VN" dirty="0"/>
              <a:t>Nếu vùng dữ liệu được tổ chức thành bảng, thao tác sắp xếp sẽ rất nhanh chóng.</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14</a:t>
            </a:fld>
            <a:endParaRPr lang="en-US"/>
          </a:p>
        </p:txBody>
      </p:sp>
    </p:spTree>
    <p:extLst>
      <p:ext uri="{BB962C8B-B14F-4D97-AF65-F5344CB8AC3E}">
        <p14:creationId xmlns:p14="http://schemas.microsoft.com/office/powerpoint/2010/main" val="36693414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Sắp xếp dữ liệu</a:t>
            </a:r>
            <a:endParaRPr lang="en-US" dirty="0"/>
          </a:p>
        </p:txBody>
      </p:sp>
      <p:sp>
        <p:nvSpPr>
          <p:cNvPr id="3" name="Content Placeholder 2"/>
          <p:cNvSpPr>
            <a:spLocks noGrp="1"/>
          </p:cNvSpPr>
          <p:nvPr>
            <p:ph type="body" sz="quarter" idx="13"/>
          </p:nvPr>
        </p:nvSpPr>
        <p:spPr>
          <a:xfrm>
            <a:off x="220716" y="914400"/>
            <a:ext cx="4088525" cy="3852863"/>
          </a:xfrm>
        </p:spPr>
        <p:txBody>
          <a:bodyPr anchor="t"/>
          <a:lstStyle/>
          <a:p>
            <a:pPr algn="just"/>
            <a:r>
              <a:rPr lang="vi-VN" dirty="0"/>
              <a:t>Sắp xếp theo một cấp (Single-Level)</a:t>
            </a:r>
          </a:p>
          <a:p>
            <a:pPr lvl="1" algn="just"/>
            <a:r>
              <a:rPr lang="en-US" dirty="0"/>
              <a:t>L</a:t>
            </a:r>
            <a:r>
              <a:rPr lang="vi-VN" dirty="0"/>
              <a:t>à sự hoán đổi vị trí các dòng của vùng dữ liệu dựa trên thứ tự giá trị trên một cột, </a:t>
            </a:r>
            <a:endParaRPr lang="en-US" dirty="0"/>
          </a:p>
          <a:p>
            <a:pPr lvl="1" algn="just"/>
            <a:r>
              <a:rPr lang="en-US" dirty="0"/>
              <a:t>C</a:t>
            </a:r>
            <a:r>
              <a:rPr lang="vi-VN" dirty="0"/>
              <a:t>ác cột khác trong vùng dữ liệu cũng thay đổi theo thứ tự của cột được sắp.</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15</a:t>
            </a:fld>
            <a:endParaRPr lang="en-US"/>
          </a:p>
        </p:txBody>
      </p:sp>
      <p:pic>
        <p:nvPicPr>
          <p:cNvPr id="8" name="Picture 7">
            <a:extLst>
              <a:ext uri="{FF2B5EF4-FFF2-40B4-BE49-F238E27FC236}">
                <a16:creationId xmlns:a16="http://schemas.microsoft.com/office/drawing/2014/main" id="{735D45BF-C267-44C5-8845-4B7608C0CE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1990736"/>
            <a:ext cx="4230245" cy="1573245"/>
          </a:xfrm>
          <a:prstGeom prst="rect">
            <a:avLst/>
          </a:prstGeom>
          <a:ln>
            <a:solidFill>
              <a:schemeClr val="tx1"/>
            </a:solidFill>
          </a:ln>
        </p:spPr>
      </p:pic>
    </p:spTree>
    <p:extLst>
      <p:ext uri="{BB962C8B-B14F-4D97-AF65-F5344CB8AC3E}">
        <p14:creationId xmlns:p14="http://schemas.microsoft.com/office/powerpoint/2010/main" val="5218416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Sắp xếp dữ liệu</a:t>
            </a:r>
            <a:endParaRPr lang="en-US" dirty="0"/>
          </a:p>
        </p:txBody>
      </p:sp>
      <p:sp>
        <p:nvSpPr>
          <p:cNvPr id="3" name="Content Placeholder 2"/>
          <p:cNvSpPr>
            <a:spLocks noGrp="1"/>
          </p:cNvSpPr>
          <p:nvPr>
            <p:ph type="body" sz="quarter" idx="13"/>
          </p:nvPr>
        </p:nvSpPr>
        <p:spPr>
          <a:xfrm>
            <a:off x="336331" y="914400"/>
            <a:ext cx="4120055" cy="3852863"/>
          </a:xfrm>
        </p:spPr>
        <p:txBody>
          <a:bodyPr anchor="t"/>
          <a:lstStyle/>
          <a:p>
            <a:pPr algn="just"/>
            <a:r>
              <a:rPr lang="vi-VN" dirty="0"/>
              <a:t>Sắp xếp theo nhiều cấp (Multi-Level)</a:t>
            </a:r>
          </a:p>
          <a:p>
            <a:pPr lvl="1" algn="just"/>
            <a:r>
              <a:rPr lang="en-US" dirty="0" err="1"/>
              <a:t>Sử</a:t>
            </a:r>
            <a:r>
              <a:rPr lang="en-US" dirty="0"/>
              <a:t> </a:t>
            </a:r>
            <a:r>
              <a:rPr lang="en-US" dirty="0" err="1"/>
              <a:t>dụng</a:t>
            </a:r>
            <a:r>
              <a:rPr lang="en-US" dirty="0"/>
              <a:t> k</a:t>
            </a:r>
            <a:r>
              <a:rPr lang="vi-VN" dirty="0"/>
              <a:t>hi cần sắp xếp vùng dữ liệu theo nhiều cột, tối đa 64 cột, </a:t>
            </a:r>
            <a:endParaRPr lang="en-US" dirty="0"/>
          </a:p>
          <a:p>
            <a:pPr lvl="1" algn="just"/>
            <a:r>
              <a:rPr lang="en-US" dirty="0"/>
              <a:t>S</a:t>
            </a:r>
            <a:r>
              <a:rPr lang="vi-VN" dirty="0"/>
              <a:t>ử dụng hộp thoại Sort. </a:t>
            </a:r>
            <a:endParaRPr lang="en-US" dirty="0"/>
          </a:p>
          <a:p>
            <a:pPr lvl="1" algn="just"/>
            <a:r>
              <a:rPr lang="vi-VN" dirty="0"/>
              <a:t>Ngoài cách sắp xếp theo giá trị trong các ô, </a:t>
            </a:r>
            <a:r>
              <a:rPr lang="en-US" dirty="0"/>
              <a:t>ng</a:t>
            </a:r>
            <a:r>
              <a:rPr lang="vi-VN" dirty="0"/>
              <a:t>ư</a:t>
            </a:r>
            <a:r>
              <a:rPr lang="en-US" dirty="0" err="1"/>
              <a:t>ời</a:t>
            </a:r>
            <a:r>
              <a:rPr lang="en-US" dirty="0"/>
              <a:t> </a:t>
            </a:r>
            <a:r>
              <a:rPr lang="en-US" dirty="0" err="1"/>
              <a:t>dùng</a:t>
            </a:r>
            <a:r>
              <a:rPr lang="vi-VN" dirty="0"/>
              <a:t> còn có thể sắp xếp theo định dạng của ô. </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16</a:t>
            </a:fld>
            <a:endParaRPr lang="en-US"/>
          </a:p>
        </p:txBody>
      </p:sp>
      <p:pic>
        <p:nvPicPr>
          <p:cNvPr id="10" name="Picture 9">
            <a:extLst>
              <a:ext uri="{FF2B5EF4-FFF2-40B4-BE49-F238E27FC236}">
                <a16:creationId xmlns:a16="http://schemas.microsoft.com/office/drawing/2014/main" id="{DFEC650A-ED52-46EA-8D71-2BDC6EF938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662152"/>
            <a:ext cx="4463415" cy="2040890"/>
          </a:xfrm>
          <a:prstGeom prst="rect">
            <a:avLst/>
          </a:prstGeom>
        </p:spPr>
      </p:pic>
      <p:pic>
        <p:nvPicPr>
          <p:cNvPr id="13" name="Picture 12">
            <a:extLst>
              <a:ext uri="{FF2B5EF4-FFF2-40B4-BE49-F238E27FC236}">
                <a16:creationId xmlns:a16="http://schemas.microsoft.com/office/drawing/2014/main" id="{081F695D-CC7D-453A-ACA5-2DEFD7C48C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0" y="2726373"/>
            <a:ext cx="4463415" cy="2040890"/>
          </a:xfrm>
          <a:prstGeom prst="rect">
            <a:avLst/>
          </a:prstGeom>
        </p:spPr>
      </p:pic>
    </p:spTree>
    <p:extLst>
      <p:ext uri="{BB962C8B-B14F-4D97-AF65-F5344CB8AC3E}">
        <p14:creationId xmlns:p14="http://schemas.microsoft.com/office/powerpoint/2010/main" val="2234257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Lọc thông tin</a:t>
            </a:r>
            <a:endParaRPr lang="en-US" dirty="0"/>
          </a:p>
        </p:txBody>
      </p:sp>
      <p:sp>
        <p:nvSpPr>
          <p:cNvPr id="3" name="Content Placeholder 2"/>
          <p:cNvSpPr>
            <a:spLocks noGrp="1"/>
          </p:cNvSpPr>
          <p:nvPr>
            <p:ph type="body" sz="quarter" idx="13"/>
          </p:nvPr>
        </p:nvSpPr>
        <p:spPr>
          <a:xfrm>
            <a:off x="457200" y="914400"/>
            <a:ext cx="5562600" cy="3852863"/>
          </a:xfrm>
        </p:spPr>
        <p:txBody>
          <a:bodyPr anchor="t"/>
          <a:lstStyle/>
          <a:p>
            <a:pPr algn="just"/>
            <a:r>
              <a:rPr lang="en-US" dirty="0"/>
              <a:t>C</a:t>
            </a:r>
            <a:r>
              <a:rPr lang="vi-VN" dirty="0"/>
              <a:t>hức năng lọc thông tin (Filter) có thể ẩn đi một số dòng dữ liệu, giúp xem những thông tin cần thiết</a:t>
            </a:r>
            <a:r>
              <a:rPr lang="en-US" dirty="0"/>
              <a:t> </a:t>
            </a:r>
            <a:r>
              <a:rPr lang="en-US" dirty="0" err="1"/>
              <a:t>một</a:t>
            </a:r>
            <a:r>
              <a:rPr lang="en-US" dirty="0"/>
              <a:t> </a:t>
            </a:r>
            <a:r>
              <a:rPr lang="en-US" dirty="0" err="1"/>
              <a:t>cách</a:t>
            </a:r>
            <a:r>
              <a:rPr lang="en-US" dirty="0"/>
              <a:t> </a:t>
            </a:r>
            <a:r>
              <a:rPr lang="en-US" dirty="0" err="1"/>
              <a:t>dễ</a:t>
            </a:r>
            <a:r>
              <a:rPr lang="en-US" dirty="0"/>
              <a:t> </a:t>
            </a:r>
            <a:r>
              <a:rPr lang="en-US" dirty="0" err="1"/>
              <a:t>dàng</a:t>
            </a:r>
            <a:r>
              <a:rPr lang="vi-VN" dirty="0"/>
              <a:t>. </a:t>
            </a:r>
            <a:endParaRPr lang="en-US" dirty="0"/>
          </a:p>
          <a:p>
            <a:pPr algn="just"/>
            <a:r>
              <a:rPr lang="vi-VN" dirty="0"/>
              <a:t>Kết quả lọc thông tin phụ thuộc vào những tiêu chuẩn (Criteria) hay điều kiện lọc do </a:t>
            </a:r>
            <a:r>
              <a:rPr lang="en-US" dirty="0"/>
              <a:t>ng</a:t>
            </a:r>
            <a:r>
              <a:rPr lang="vi-VN" dirty="0"/>
              <a:t>ư</a:t>
            </a:r>
            <a:r>
              <a:rPr lang="en-US" dirty="0" err="1"/>
              <a:t>ời</a:t>
            </a:r>
            <a:r>
              <a:rPr lang="en-US" dirty="0"/>
              <a:t> </a:t>
            </a:r>
            <a:r>
              <a:rPr lang="en-US" dirty="0" err="1"/>
              <a:t>dùng</a:t>
            </a:r>
            <a:r>
              <a:rPr lang="vi-VN" dirty="0"/>
              <a:t> chỉ định.</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17</a:t>
            </a:fld>
            <a:endParaRPr lang="en-US"/>
          </a:p>
        </p:txBody>
      </p:sp>
      <p:pic>
        <p:nvPicPr>
          <p:cNvPr id="9" name="Picture 8">
            <a:extLst>
              <a:ext uri="{FF2B5EF4-FFF2-40B4-BE49-F238E27FC236}">
                <a16:creationId xmlns:a16="http://schemas.microsoft.com/office/drawing/2014/main" id="{D66C6EB1-BEF5-4FEA-A044-934C127BAB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786" y="3296309"/>
            <a:ext cx="3886200" cy="1349263"/>
          </a:xfrm>
          <a:prstGeom prst="rect">
            <a:avLst/>
          </a:prstGeom>
          <a:ln>
            <a:solidFill>
              <a:schemeClr val="tx1"/>
            </a:solidFill>
          </a:ln>
        </p:spPr>
      </p:pic>
      <p:pic>
        <p:nvPicPr>
          <p:cNvPr id="12" name="Picture 11">
            <a:extLst>
              <a:ext uri="{FF2B5EF4-FFF2-40B4-BE49-F238E27FC236}">
                <a16:creationId xmlns:a16="http://schemas.microsoft.com/office/drawing/2014/main" id="{A7C4065F-495F-4CFF-AE90-8F0E39FB3838}"/>
              </a:ext>
            </a:extLst>
          </p:cNvPr>
          <p:cNvPicPr/>
          <p:nvPr/>
        </p:nvPicPr>
        <p:blipFill rotWithShape="1">
          <a:blip r:embed="rId4">
            <a:extLst>
              <a:ext uri="{28A0092B-C50C-407E-A947-70E740481C1C}">
                <a14:useLocalDpi xmlns:a14="http://schemas.microsoft.com/office/drawing/2010/main" val="0"/>
              </a:ext>
            </a:extLst>
          </a:blip>
          <a:srcRect t="18270"/>
          <a:stretch/>
        </p:blipFill>
        <p:spPr>
          <a:xfrm>
            <a:off x="6214242" y="1304826"/>
            <a:ext cx="2472558" cy="3172580"/>
          </a:xfrm>
          <a:prstGeom prst="rect">
            <a:avLst/>
          </a:prstGeom>
          <a:ln>
            <a:solidFill>
              <a:schemeClr val="tx1"/>
            </a:solidFill>
          </a:ln>
        </p:spPr>
      </p:pic>
    </p:spTree>
    <p:extLst>
      <p:ext uri="{BB962C8B-B14F-4D97-AF65-F5344CB8AC3E}">
        <p14:creationId xmlns:p14="http://schemas.microsoft.com/office/powerpoint/2010/main" val="41946878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Loại bỏ các dòng trùng lặp</a:t>
            </a:r>
            <a:endParaRPr lang="en-US" dirty="0"/>
          </a:p>
        </p:txBody>
      </p:sp>
      <p:sp>
        <p:nvSpPr>
          <p:cNvPr id="3" name="Content Placeholder 2"/>
          <p:cNvSpPr>
            <a:spLocks noGrp="1"/>
          </p:cNvSpPr>
          <p:nvPr>
            <p:ph type="body" sz="quarter" idx="13"/>
          </p:nvPr>
        </p:nvSpPr>
        <p:spPr>
          <a:xfrm>
            <a:off x="457200" y="914400"/>
            <a:ext cx="4114800" cy="3852863"/>
          </a:xfrm>
        </p:spPr>
        <p:txBody>
          <a:bodyPr anchor="t"/>
          <a:lstStyle/>
          <a:p>
            <a:pPr algn="just"/>
            <a:r>
              <a:rPr lang="vi-VN" dirty="0"/>
              <a:t>Thông tin bị trùng lặp có thể xuất hiện khi tổng hợp dữ liệu từ nhiều nguồn khác nhau, </a:t>
            </a:r>
            <a:endParaRPr lang="en-US" dirty="0"/>
          </a:p>
          <a:p>
            <a:pPr algn="just"/>
            <a:r>
              <a:rPr lang="en-US" dirty="0"/>
              <a:t>Đ</a:t>
            </a:r>
            <a:r>
              <a:rPr lang="vi-VN" dirty="0"/>
              <a:t>ối với những vùng có nhiều dữ liệu, công cụ Remove Duplicates sẽ rất hữu ích, giúp loại bỏ các dòng trong một vùng dữ liệu bị trùng tại một cột hoặc trên tất cả các cột.</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18</a:t>
            </a:fld>
            <a:endParaRPr lang="en-US"/>
          </a:p>
        </p:txBody>
      </p:sp>
      <p:pic>
        <p:nvPicPr>
          <p:cNvPr id="10" name="Picture 9">
            <a:extLst>
              <a:ext uri="{FF2B5EF4-FFF2-40B4-BE49-F238E27FC236}">
                <a16:creationId xmlns:a16="http://schemas.microsoft.com/office/drawing/2014/main" id="{BD8B47E8-A411-4B6C-BAA1-F1AB56158C5C}"/>
              </a:ext>
            </a:extLst>
          </p:cNvPr>
          <p:cNvPicPr>
            <a:picLocks noChangeAspect="1"/>
          </p:cNvPicPr>
          <p:nvPr/>
        </p:nvPicPr>
        <p:blipFill rotWithShape="1">
          <a:blip r:embed="rId3">
            <a:extLst>
              <a:ext uri="{28A0092B-C50C-407E-A947-70E740481C1C}">
                <a14:useLocalDpi xmlns:a14="http://schemas.microsoft.com/office/drawing/2010/main" val="0"/>
              </a:ext>
            </a:extLst>
          </a:blip>
          <a:srcRect t="13007" b="4377"/>
          <a:stretch/>
        </p:blipFill>
        <p:spPr bwMode="auto">
          <a:xfrm>
            <a:off x="5181600" y="819150"/>
            <a:ext cx="3060207" cy="1657350"/>
          </a:xfrm>
          <a:prstGeom prst="rect">
            <a:avLst/>
          </a:prstGeom>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A694C032-08C8-4688-A062-CFA20A19FA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54035" y="2546985"/>
            <a:ext cx="3315335" cy="2310765"/>
          </a:xfrm>
          <a:prstGeom prst="rect">
            <a:avLst/>
          </a:prstGeom>
        </p:spPr>
      </p:pic>
    </p:spTree>
    <p:extLst>
      <p:ext uri="{BB962C8B-B14F-4D97-AF65-F5344CB8AC3E}">
        <p14:creationId xmlns:p14="http://schemas.microsoft.com/office/powerpoint/2010/main" val="37334651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Phác thảo (Outlining)</a:t>
            </a:r>
            <a:endParaRPr lang="en-US" dirty="0"/>
          </a:p>
        </p:txBody>
      </p:sp>
      <p:sp>
        <p:nvSpPr>
          <p:cNvPr id="3" name="Content Placeholder 2"/>
          <p:cNvSpPr>
            <a:spLocks noGrp="1"/>
          </p:cNvSpPr>
          <p:nvPr>
            <p:ph type="body" sz="quarter" idx="13"/>
          </p:nvPr>
        </p:nvSpPr>
        <p:spPr>
          <a:xfrm>
            <a:off x="457200" y="914400"/>
            <a:ext cx="5344510" cy="3852863"/>
          </a:xfrm>
        </p:spPr>
        <p:txBody>
          <a:bodyPr anchor="t"/>
          <a:lstStyle/>
          <a:p>
            <a:pPr algn="just"/>
            <a:r>
              <a:rPr lang="vi-VN" dirty="0"/>
              <a:t>Đối với một vùng dữ liệu lớn, dữ liệu có thể phân thành các nhóm và trong mỗi nhóm lại có thể phân thành các nhóm con…</a:t>
            </a:r>
          </a:p>
          <a:p>
            <a:pPr algn="just"/>
            <a:r>
              <a:rPr lang="vi-VN" dirty="0"/>
              <a:t>Trong những vùng dữ liệu có cấu trúc phân cấp</a:t>
            </a:r>
            <a:r>
              <a:rPr lang="en-US" dirty="0"/>
              <a:t>,</a:t>
            </a:r>
            <a:r>
              <a:rPr lang="vi-VN" dirty="0"/>
              <a:t> </a:t>
            </a:r>
            <a:r>
              <a:rPr lang="en-US" dirty="0"/>
              <a:t>ng</a:t>
            </a:r>
            <a:r>
              <a:rPr lang="vi-VN" dirty="0"/>
              <a:t>ư</a:t>
            </a:r>
            <a:r>
              <a:rPr lang="en-US" dirty="0" err="1"/>
              <a:t>ời</a:t>
            </a:r>
            <a:r>
              <a:rPr lang="en-US" dirty="0"/>
              <a:t> </a:t>
            </a:r>
            <a:r>
              <a:rPr lang="en-US" dirty="0" err="1"/>
              <a:t>dùng</a:t>
            </a:r>
            <a:r>
              <a:rPr lang="vi-VN" dirty="0"/>
              <a:t> có thể sử dụng tính năng Outline để phác thảo dữ liệu, tạo thành các nhóm dữ liệu phân biệt. </a:t>
            </a:r>
            <a:endParaRPr lang="en-US" dirty="0"/>
          </a:p>
          <a:p>
            <a:pPr algn="just"/>
            <a:r>
              <a:rPr lang="en-US" dirty="0"/>
              <a:t>C</a:t>
            </a:r>
            <a:r>
              <a:rPr lang="vi-VN" dirty="0"/>
              <a:t>ó thể phân nhóm theo dòng hay cột, tùy theo từng vùng dữ liệu.</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19</a:t>
            </a:fld>
            <a:endParaRPr lang="en-US"/>
          </a:p>
        </p:txBody>
      </p:sp>
      <p:pic>
        <p:nvPicPr>
          <p:cNvPr id="11" name="Picture 10">
            <a:extLst>
              <a:ext uri="{FF2B5EF4-FFF2-40B4-BE49-F238E27FC236}">
                <a16:creationId xmlns:a16="http://schemas.microsoft.com/office/drawing/2014/main" id="{DB814963-1FDA-4AF4-A98E-9D3D6B0374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1710" y="914399"/>
            <a:ext cx="3197765" cy="3852864"/>
          </a:xfrm>
          <a:prstGeom prst="rect">
            <a:avLst/>
          </a:prstGeom>
          <a:ln>
            <a:solidFill>
              <a:schemeClr val="tx1"/>
            </a:solidFill>
          </a:ln>
        </p:spPr>
      </p:pic>
    </p:spTree>
    <p:extLst>
      <p:ext uri="{BB962C8B-B14F-4D97-AF65-F5344CB8AC3E}">
        <p14:creationId xmlns:p14="http://schemas.microsoft.com/office/powerpoint/2010/main" val="38173890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Hướng</a:t>
            </a:r>
            <a:r>
              <a:rPr lang="en-US" dirty="0"/>
              <a:t> </a:t>
            </a:r>
            <a:r>
              <a:rPr lang="en-US" dirty="0" err="1"/>
              <a:t>dẫn</a:t>
            </a:r>
            <a:r>
              <a:rPr lang="en-US" dirty="0"/>
              <a:t> </a:t>
            </a:r>
            <a:r>
              <a:rPr lang="en-US" dirty="0" err="1"/>
              <a:t>sử</a:t>
            </a:r>
            <a:r>
              <a:rPr lang="en-US" dirty="0"/>
              <a:t> </a:t>
            </a:r>
            <a:r>
              <a:rPr lang="en-US" dirty="0" err="1"/>
              <a:t>dụng</a:t>
            </a:r>
            <a:endParaRPr lang="en-US" dirty="0"/>
          </a:p>
        </p:txBody>
      </p:sp>
      <p:sp>
        <p:nvSpPr>
          <p:cNvPr id="3" name="Content Placeholder 2"/>
          <p:cNvSpPr>
            <a:spLocks noGrp="1"/>
          </p:cNvSpPr>
          <p:nvPr>
            <p:ph type="body" sz="quarter" idx="13"/>
          </p:nvPr>
        </p:nvSpPr>
        <p:spPr>
          <a:xfrm>
            <a:off x="665018" y="925417"/>
            <a:ext cx="7845137" cy="3627533"/>
          </a:xfrm>
        </p:spPr>
        <p:txBody>
          <a:bodyPr anchor="ctr"/>
          <a:lstStyle/>
          <a:p>
            <a:pPr>
              <a:lnSpc>
                <a:spcPct val="150000"/>
              </a:lnSpc>
            </a:pPr>
            <a:r>
              <a:rPr lang="en-US" sz="2200" dirty="0" err="1"/>
              <a:t>Sử</a:t>
            </a:r>
            <a:r>
              <a:rPr lang="en-US" sz="2200" dirty="0"/>
              <a:t> </a:t>
            </a:r>
            <a:r>
              <a:rPr lang="en-US" sz="2200" dirty="0" err="1"/>
              <a:t>dụng</a:t>
            </a:r>
            <a:r>
              <a:rPr lang="en-US" sz="2200" dirty="0"/>
              <a:t> </a:t>
            </a:r>
            <a:r>
              <a:rPr lang="en-US" sz="2200" dirty="0" err="1"/>
              <a:t>màn</a:t>
            </a:r>
            <a:r>
              <a:rPr lang="en-US" sz="2200" dirty="0"/>
              <a:t> </a:t>
            </a:r>
            <a:r>
              <a:rPr lang="en-US" sz="2200" dirty="0" err="1"/>
              <a:t>hình</a:t>
            </a:r>
            <a:r>
              <a:rPr lang="en-US" sz="2200" dirty="0"/>
              <a:t> ở </a:t>
            </a:r>
            <a:r>
              <a:rPr lang="en-US" sz="2200" dirty="0" err="1"/>
              <a:t>chế</a:t>
            </a:r>
            <a:r>
              <a:rPr lang="en-US" sz="2200" dirty="0"/>
              <a:t> </a:t>
            </a:r>
            <a:r>
              <a:rPr lang="en-US" sz="2200" dirty="0" err="1"/>
              <a:t>độ</a:t>
            </a:r>
            <a:r>
              <a:rPr lang="en-US" sz="2200" dirty="0"/>
              <a:t> </a:t>
            </a:r>
            <a:r>
              <a:rPr lang="en-US" sz="2200" b="1" dirty="0"/>
              <a:t>Show Presenter View </a:t>
            </a:r>
            <a:r>
              <a:rPr lang="en-US" sz="2200" dirty="0" err="1"/>
              <a:t>bao</a:t>
            </a:r>
            <a:r>
              <a:rPr lang="en-US" sz="2200" dirty="0"/>
              <a:t> </a:t>
            </a:r>
            <a:r>
              <a:rPr lang="en-US" sz="2200" dirty="0" err="1"/>
              <a:t>gồm</a:t>
            </a:r>
            <a:r>
              <a:rPr lang="en-US" sz="2200" dirty="0"/>
              <a:t> </a:t>
            </a:r>
            <a:r>
              <a:rPr lang="en-US" sz="2200" dirty="0" err="1"/>
              <a:t>phần</a:t>
            </a:r>
            <a:r>
              <a:rPr lang="en-US" sz="2200" dirty="0"/>
              <a:t> </a:t>
            </a:r>
            <a:r>
              <a:rPr lang="en-US" sz="2200" b="1" dirty="0" err="1"/>
              <a:t>lý</a:t>
            </a:r>
            <a:r>
              <a:rPr lang="en-US" sz="2200" b="1" dirty="0"/>
              <a:t> </a:t>
            </a:r>
            <a:r>
              <a:rPr lang="en-US" sz="2200" b="1" dirty="0" err="1"/>
              <a:t>thuyết</a:t>
            </a:r>
            <a:r>
              <a:rPr lang="en-US" sz="2200" b="1" dirty="0"/>
              <a:t> </a:t>
            </a:r>
            <a:r>
              <a:rPr lang="en-US" sz="2200" dirty="0" err="1"/>
              <a:t>và</a:t>
            </a:r>
            <a:r>
              <a:rPr lang="en-US" sz="2200" dirty="0"/>
              <a:t> </a:t>
            </a:r>
            <a:r>
              <a:rPr lang="en-US" sz="2200" b="1" dirty="0" err="1"/>
              <a:t>hướng</a:t>
            </a:r>
            <a:r>
              <a:rPr lang="en-US" sz="2200" b="1" dirty="0"/>
              <a:t> </a:t>
            </a:r>
            <a:r>
              <a:rPr lang="en-US" sz="2200" b="1" dirty="0" err="1"/>
              <a:t>dẫn</a:t>
            </a:r>
            <a:r>
              <a:rPr lang="en-US" sz="2200" b="1" dirty="0"/>
              <a:t> </a:t>
            </a:r>
            <a:r>
              <a:rPr lang="en-US" sz="2200" b="1" dirty="0" err="1"/>
              <a:t>thao</a:t>
            </a:r>
            <a:r>
              <a:rPr lang="en-US" sz="2200" b="1" dirty="0"/>
              <a:t> </a:t>
            </a:r>
            <a:r>
              <a:rPr lang="en-US" sz="2200" b="1" dirty="0" err="1"/>
              <a:t>tác</a:t>
            </a:r>
            <a:r>
              <a:rPr lang="en-US" sz="2200" b="1" dirty="0"/>
              <a:t> </a:t>
            </a:r>
            <a:r>
              <a:rPr lang="en-US" sz="2200" b="1" dirty="0" err="1"/>
              <a:t>thực</a:t>
            </a:r>
            <a:r>
              <a:rPr lang="en-US" sz="2200" b="1" dirty="0"/>
              <a:t> </a:t>
            </a:r>
            <a:r>
              <a:rPr lang="en-US" sz="2200" b="1" dirty="0" err="1"/>
              <a:t>hành</a:t>
            </a:r>
            <a:endParaRPr lang="en-US" sz="2200" b="1" dirty="0"/>
          </a:p>
          <a:p>
            <a:pPr>
              <a:lnSpc>
                <a:spcPct val="150000"/>
              </a:lnSpc>
            </a:pPr>
            <a:r>
              <a:rPr lang="en-US" sz="2200" dirty="0" err="1"/>
              <a:t>Các</a:t>
            </a:r>
            <a:r>
              <a:rPr lang="en-US" sz="2200" dirty="0"/>
              <a:t> </a:t>
            </a:r>
            <a:r>
              <a:rPr lang="en-US" sz="2200" dirty="0" err="1"/>
              <a:t>câu</a:t>
            </a:r>
            <a:r>
              <a:rPr lang="en-US" sz="2200" dirty="0"/>
              <a:t> </a:t>
            </a:r>
            <a:r>
              <a:rPr lang="en-US" sz="2200" dirty="0" err="1"/>
              <a:t>hỏi</a:t>
            </a:r>
            <a:r>
              <a:rPr lang="en-US" sz="2200" dirty="0"/>
              <a:t> </a:t>
            </a:r>
            <a:r>
              <a:rPr lang="en-US" sz="2200" dirty="0" err="1"/>
              <a:t>ôn</a:t>
            </a:r>
            <a:r>
              <a:rPr lang="en-US" sz="2200" dirty="0"/>
              <a:t> </a:t>
            </a:r>
            <a:r>
              <a:rPr lang="en-US" sz="2200" dirty="0" err="1"/>
              <a:t>tập</a:t>
            </a:r>
            <a:r>
              <a:rPr lang="en-US" sz="2200" dirty="0"/>
              <a:t> </a:t>
            </a:r>
            <a:r>
              <a:rPr lang="en-US" sz="2200" dirty="0" err="1"/>
              <a:t>bao</a:t>
            </a:r>
            <a:r>
              <a:rPr lang="en-US" sz="2200" dirty="0"/>
              <a:t> </a:t>
            </a:r>
            <a:r>
              <a:rPr lang="en-US" sz="2200" dirty="0" err="1"/>
              <a:t>gồm</a:t>
            </a:r>
            <a:r>
              <a:rPr lang="en-US" sz="2200" dirty="0"/>
              <a:t> </a:t>
            </a:r>
            <a:r>
              <a:rPr lang="en-US" sz="2200" dirty="0" err="1"/>
              <a:t>cả</a:t>
            </a:r>
            <a:r>
              <a:rPr lang="en-US" sz="2200" dirty="0"/>
              <a:t> </a:t>
            </a:r>
            <a:r>
              <a:rPr lang="en-US" sz="2200" dirty="0" err="1"/>
              <a:t>phần</a:t>
            </a:r>
            <a:r>
              <a:rPr lang="en-US" sz="2200" dirty="0"/>
              <a:t> </a:t>
            </a:r>
            <a:r>
              <a:rPr lang="en-US" sz="2200" dirty="0" err="1"/>
              <a:t>đáp</a:t>
            </a:r>
            <a:r>
              <a:rPr lang="en-US" sz="2200" dirty="0"/>
              <a:t> </a:t>
            </a:r>
            <a:r>
              <a:rPr lang="en-US" sz="2200" dirty="0" err="1"/>
              <a:t>án</a:t>
            </a:r>
            <a:r>
              <a:rPr lang="en-US" sz="2200" dirty="0"/>
              <a:t> </a:t>
            </a:r>
            <a:r>
              <a:rPr lang="en-US" sz="2200" dirty="0" err="1"/>
              <a:t>dưới</a:t>
            </a:r>
            <a:r>
              <a:rPr lang="en-US" sz="2200" dirty="0"/>
              <a:t> </a:t>
            </a:r>
            <a:r>
              <a:rPr lang="en-US" sz="2200" dirty="0" err="1"/>
              <a:t>dạng</a:t>
            </a:r>
            <a:r>
              <a:rPr lang="en-US" sz="2200" dirty="0"/>
              <a:t> </a:t>
            </a:r>
            <a:r>
              <a:rPr lang="en-US" sz="2200" b="1" dirty="0"/>
              <a:t>Animation</a:t>
            </a:r>
          </a:p>
        </p:txBody>
      </p:sp>
      <p:sp>
        <p:nvSpPr>
          <p:cNvPr id="4" name="Date Placeholder 3"/>
          <p:cNvSpPr>
            <a:spLocks noGrp="1"/>
          </p:cNvSpPr>
          <p:nvPr>
            <p:ph type="dt" sz="half" idx="14"/>
          </p:nvPr>
        </p:nvSpPr>
        <p:spPr/>
        <p:txBody>
          <a:bodyPr/>
          <a:lstStyle/>
          <a:p>
            <a:fld id="{84F4C977-F584-48D3-A664-6D0C86F729C6}"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a:t>
            </a:fld>
            <a:endParaRPr lang="en-US"/>
          </a:p>
        </p:txBody>
      </p:sp>
    </p:spTree>
    <p:extLst>
      <p:ext uri="{BB962C8B-B14F-4D97-AF65-F5344CB8AC3E}">
        <p14:creationId xmlns:p14="http://schemas.microsoft.com/office/powerpoint/2010/main" val="30183252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Phác thảo (Outlining)</a:t>
            </a:r>
            <a:endParaRPr lang="en-US" dirty="0"/>
          </a:p>
        </p:txBody>
      </p:sp>
      <p:sp>
        <p:nvSpPr>
          <p:cNvPr id="3" name="Content Placeholder 2"/>
          <p:cNvSpPr>
            <a:spLocks noGrp="1"/>
          </p:cNvSpPr>
          <p:nvPr>
            <p:ph type="body" sz="quarter" idx="13"/>
          </p:nvPr>
        </p:nvSpPr>
        <p:spPr>
          <a:xfrm>
            <a:off x="457200" y="819150"/>
            <a:ext cx="8035159" cy="3852863"/>
          </a:xfrm>
        </p:spPr>
        <p:txBody>
          <a:bodyPr anchor="t"/>
          <a:lstStyle/>
          <a:p>
            <a:pPr algn="just"/>
            <a:r>
              <a:rPr lang="vi-VN" dirty="0"/>
              <a:t>Phác thảo tự động (Automatic Subtotal)</a:t>
            </a:r>
          </a:p>
          <a:p>
            <a:pPr lvl="1" algn="just">
              <a:spcBef>
                <a:spcPts val="0"/>
              </a:spcBef>
            </a:pPr>
            <a:r>
              <a:rPr lang="vi-VN" dirty="0"/>
              <a:t>Để sử dụng tính năng phác thảo tự động, vùng dữ liệu phải được sắp xếp theo cột để nhóm các dữ liệu liên quan. </a:t>
            </a:r>
            <a:endParaRPr lang="en-US" dirty="0"/>
          </a:p>
          <a:p>
            <a:pPr lvl="1" algn="just">
              <a:spcBef>
                <a:spcPts val="0"/>
              </a:spcBef>
            </a:pPr>
            <a:r>
              <a:rPr lang="vi-VN" dirty="0"/>
              <a:t>Trong một trang tính chỉ có một Outline duy nhất. </a:t>
            </a:r>
            <a:r>
              <a:rPr lang="en-US" dirty="0"/>
              <a:t>K</a:t>
            </a:r>
            <a:r>
              <a:rPr lang="vi-VN" dirty="0"/>
              <a:t>hông thể phác thảo dữ liệu trong một bảng.</a:t>
            </a:r>
          </a:p>
          <a:p>
            <a:pPr lvl="1" algn="just">
              <a:spcBef>
                <a:spcPts val="0"/>
              </a:spcBef>
            </a:pPr>
            <a:r>
              <a:rPr lang="vi-VN" dirty="0"/>
              <a:t>Tính năng Subtotal sẽ tự động phân biệt các nhóm dữ liệu và để thống kê dữ liệu từng nhóm. </a:t>
            </a:r>
            <a:endParaRPr lang="en-US" dirty="0"/>
          </a:p>
          <a:p>
            <a:pPr lvl="1" algn="just">
              <a:spcBef>
                <a:spcPts val="0"/>
              </a:spcBef>
            </a:pPr>
            <a:r>
              <a:rPr lang="vi-VN" dirty="0"/>
              <a:t>Subtotal tự động tạo một Outline cho vùng dữ liệu và hiển thị các nút điều khiển Outline </a:t>
            </a:r>
            <a:endParaRPr lang="en-US" dirty="0"/>
          </a:p>
          <a:p>
            <a:pPr lvl="1" algn="just">
              <a:spcBef>
                <a:spcPts val="0"/>
              </a:spcBef>
            </a:pPr>
            <a:r>
              <a:rPr lang="en-US" dirty="0"/>
              <a:t>C</a:t>
            </a:r>
            <a:r>
              <a:rPr lang="vi-VN" dirty="0"/>
              <a:t>ác nút điều khiển Outline bên trái hoặc bên trên nếu vùng dữ liệu có cấu trúc phân nhóm theo cột. </a:t>
            </a:r>
            <a:endParaRPr lang="en-US" dirty="0"/>
          </a:p>
          <a:p>
            <a:pPr lvl="1" algn="just"/>
            <a:endParaRPr lang="en-US" dirty="0"/>
          </a:p>
          <a:p>
            <a:pPr marL="225425" lvl="1" indent="0" algn="just">
              <a:buNone/>
            </a:pPr>
            <a:endParaRPr lang="vi-VN" dirty="0"/>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20</a:t>
            </a:fld>
            <a:endParaRPr lang="en-US"/>
          </a:p>
        </p:txBody>
      </p:sp>
    </p:spTree>
    <p:extLst>
      <p:ext uri="{BB962C8B-B14F-4D97-AF65-F5344CB8AC3E}">
        <p14:creationId xmlns:p14="http://schemas.microsoft.com/office/powerpoint/2010/main" val="21979786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Phác thảo (Outlining)</a:t>
            </a:r>
            <a:endParaRPr lang="en-US" dirty="0"/>
          </a:p>
        </p:txBody>
      </p:sp>
      <p:sp>
        <p:nvSpPr>
          <p:cNvPr id="3" name="Content Placeholder 2"/>
          <p:cNvSpPr>
            <a:spLocks noGrp="1"/>
          </p:cNvSpPr>
          <p:nvPr>
            <p:ph type="body" sz="quarter" idx="13"/>
          </p:nvPr>
        </p:nvSpPr>
        <p:spPr>
          <a:xfrm>
            <a:off x="457199" y="914400"/>
            <a:ext cx="8035160" cy="3852863"/>
          </a:xfrm>
        </p:spPr>
        <p:txBody>
          <a:bodyPr anchor="t"/>
          <a:lstStyle/>
          <a:p>
            <a:pPr algn="just"/>
            <a:r>
              <a:rPr lang="vi-VN" dirty="0"/>
              <a:t>Phác thảo tự động (Automatic Subtotal)</a:t>
            </a:r>
            <a:r>
              <a:rPr lang="en-US" dirty="0"/>
              <a:t> (</a:t>
            </a:r>
            <a:r>
              <a:rPr lang="en-US" dirty="0" err="1"/>
              <a:t>tt</a:t>
            </a:r>
            <a:r>
              <a:rPr lang="en-US" dirty="0"/>
              <a:t>)</a:t>
            </a:r>
            <a:endParaRPr lang="vi-VN" dirty="0"/>
          </a:p>
          <a:p>
            <a:pPr lvl="1" algn="just"/>
            <a:r>
              <a:rPr lang="en-US" dirty="0"/>
              <a:t>C</a:t>
            </a:r>
            <a:r>
              <a:rPr lang="vi-VN" dirty="0"/>
              <a:t>ác nút điều khiển </a:t>
            </a:r>
            <a:r>
              <a:rPr lang="en-US" dirty="0"/>
              <a:t>bao </a:t>
            </a:r>
            <a:r>
              <a:rPr lang="en-US" dirty="0" err="1"/>
              <a:t>gồm</a:t>
            </a:r>
            <a:r>
              <a:rPr lang="en-US" dirty="0"/>
              <a:t> </a:t>
            </a:r>
            <a:r>
              <a:rPr lang="en-US" dirty="0" err="1"/>
              <a:t>điều</a:t>
            </a:r>
            <a:r>
              <a:rPr lang="en-US" dirty="0"/>
              <a:t> </a:t>
            </a:r>
            <a:r>
              <a:rPr lang="en-US" dirty="0" err="1"/>
              <a:t>khiển</a:t>
            </a:r>
            <a:r>
              <a:rPr lang="en-US" dirty="0"/>
              <a:t> </a:t>
            </a:r>
            <a:r>
              <a:rPr lang="vi-VN" dirty="0"/>
              <a:t>các cấp dữ liệu (Level), điều khiển thu nhỏ hoặc mở rộng (Collapse/Expand) từng nhóm.</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21</a:t>
            </a:fld>
            <a:endParaRPr lang="en-US"/>
          </a:p>
        </p:txBody>
      </p:sp>
      <p:grpSp>
        <p:nvGrpSpPr>
          <p:cNvPr id="8" name="Group 7">
            <a:extLst>
              <a:ext uri="{FF2B5EF4-FFF2-40B4-BE49-F238E27FC236}">
                <a16:creationId xmlns:a16="http://schemas.microsoft.com/office/drawing/2014/main" id="{C7AA236F-A2AA-4FFA-9B80-E2DDAAD05F8E}"/>
              </a:ext>
            </a:extLst>
          </p:cNvPr>
          <p:cNvGrpSpPr/>
          <p:nvPr/>
        </p:nvGrpSpPr>
        <p:grpSpPr>
          <a:xfrm>
            <a:off x="1686910" y="2084071"/>
            <a:ext cx="5085080" cy="2957830"/>
            <a:chOff x="-178539" y="0"/>
            <a:chExt cx="5085184" cy="2957830"/>
          </a:xfrm>
        </p:grpSpPr>
        <p:pic>
          <p:nvPicPr>
            <p:cNvPr id="10" name="Picture 9">
              <a:extLst>
                <a:ext uri="{FF2B5EF4-FFF2-40B4-BE49-F238E27FC236}">
                  <a16:creationId xmlns:a16="http://schemas.microsoft.com/office/drawing/2014/main" id="{D9A96603-B729-43FF-BFD6-929E61EF81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66725"/>
              <a:ext cx="4906645" cy="2491105"/>
            </a:xfrm>
            <a:prstGeom prst="rect">
              <a:avLst/>
            </a:prstGeom>
            <a:ln>
              <a:solidFill>
                <a:schemeClr val="tx1"/>
              </a:solidFill>
            </a:ln>
          </p:spPr>
        </p:pic>
        <p:sp>
          <p:nvSpPr>
            <p:cNvPr id="11" name="Text Box 7">
              <a:extLst>
                <a:ext uri="{FF2B5EF4-FFF2-40B4-BE49-F238E27FC236}">
                  <a16:creationId xmlns:a16="http://schemas.microsoft.com/office/drawing/2014/main" id="{375F5B86-D73F-432A-B8A1-FAF80E6FFDE9}"/>
                </a:ext>
              </a:extLst>
            </p:cNvPr>
            <p:cNvSpPr txBox="1"/>
            <p:nvPr/>
          </p:nvSpPr>
          <p:spPr>
            <a:xfrm>
              <a:off x="901081" y="95692"/>
              <a:ext cx="1514721" cy="313882"/>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marL="228600" marR="0" algn="just">
                <a:spcBef>
                  <a:spcPts val="0"/>
                </a:spcBef>
                <a:spcAft>
                  <a:spcPts val="800"/>
                </a:spcAft>
                <a:tabLst>
                  <a:tab pos="228600" algn="l"/>
                </a:tabLst>
              </a:pPr>
              <a:r>
                <a:rPr lang="en-US" sz="1100">
                  <a:effectLst/>
                  <a:latin typeface="Times New Roman" panose="02020603050405020304" pitchFamily="18" charset="0"/>
                  <a:ea typeface="Calibri" panose="020F0502020204030204" pitchFamily="34" charset="0"/>
                  <a:cs typeface="Times New Roman" panose="02020603050405020304" pitchFamily="18" charset="0"/>
                </a:rPr>
                <a:t>Nút thu/phóng nhóm</a:t>
              </a:r>
            </a:p>
            <a:p>
              <a:pPr marL="228600" marR="0" algn="just">
                <a:spcBef>
                  <a:spcPts val="0"/>
                </a:spcBef>
                <a:spcAft>
                  <a:spcPts val="0"/>
                </a:spcAft>
                <a:tabLst>
                  <a:tab pos="228600" algn="l"/>
                </a:tabLst>
              </a:pPr>
              <a:r>
                <a:rPr lang="en-U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12" name="Elbow Connector 218">
              <a:extLst>
                <a:ext uri="{FF2B5EF4-FFF2-40B4-BE49-F238E27FC236}">
                  <a16:creationId xmlns:a16="http://schemas.microsoft.com/office/drawing/2014/main" id="{EB7D57EB-DC49-4721-BDE5-81583B241409}"/>
                </a:ext>
              </a:extLst>
            </p:cNvPr>
            <p:cNvCxnSpPr/>
            <p:nvPr/>
          </p:nvCxnSpPr>
          <p:spPr>
            <a:xfrm rot="5400000">
              <a:off x="-400050" y="1143000"/>
              <a:ext cx="2286000" cy="819150"/>
            </a:xfrm>
            <a:prstGeom prst="bentConnector3">
              <a:avLst>
                <a:gd name="adj1" fmla="val 99977"/>
              </a:avLst>
            </a:prstGeom>
            <a:ln w="19050">
              <a:tailEnd type="triangle"/>
            </a:ln>
          </p:spPr>
          <p:style>
            <a:lnRef idx="3">
              <a:schemeClr val="accent5"/>
            </a:lnRef>
            <a:fillRef idx="0">
              <a:schemeClr val="accent5"/>
            </a:fillRef>
            <a:effectRef idx="2">
              <a:schemeClr val="accent5"/>
            </a:effectRef>
            <a:fontRef idx="minor">
              <a:schemeClr val="tx1"/>
            </a:fontRef>
          </p:style>
        </p:cxnSp>
        <p:sp>
          <p:nvSpPr>
            <p:cNvPr id="13" name="Text Box 7">
              <a:extLst>
                <a:ext uri="{FF2B5EF4-FFF2-40B4-BE49-F238E27FC236}">
                  <a16:creationId xmlns:a16="http://schemas.microsoft.com/office/drawing/2014/main" id="{731280EC-1DC3-4CC6-B1F5-48E097D53070}"/>
                </a:ext>
              </a:extLst>
            </p:cNvPr>
            <p:cNvSpPr txBox="1"/>
            <p:nvPr/>
          </p:nvSpPr>
          <p:spPr>
            <a:xfrm>
              <a:off x="-178539" y="0"/>
              <a:ext cx="1131039" cy="3714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marL="228600" marR="0" algn="ctr">
                <a:spcBef>
                  <a:spcPts val="0"/>
                </a:spcBef>
                <a:spcAft>
                  <a:spcPts val="800"/>
                </a:spcAft>
                <a:tabLst>
                  <a:tab pos="228600" algn="l"/>
                </a:tabLst>
              </a:pPr>
              <a:r>
                <a:rPr lang="en-US" sz="1100">
                  <a:effectLst/>
                  <a:latin typeface="Times New Roman" panose="02020603050405020304" pitchFamily="18" charset="0"/>
                  <a:ea typeface="Calibri" panose="020F0502020204030204" pitchFamily="34" charset="0"/>
                  <a:cs typeface="Times New Roman" panose="02020603050405020304" pitchFamily="18" charset="0"/>
                </a:rPr>
                <a:t>Nút chọn cấp dữ liệu</a:t>
              </a:r>
            </a:p>
            <a:p>
              <a:pPr marL="228600" marR="0" algn="ctr">
                <a:spcBef>
                  <a:spcPts val="0"/>
                </a:spcBef>
                <a:spcAft>
                  <a:spcPts val="0"/>
                </a:spcAft>
                <a:tabLst>
                  <a:tab pos="228600" algn="l"/>
                </a:tabLst>
              </a:pPr>
              <a:r>
                <a:rPr lang="en-US" sz="9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14" name="Elbow Connector 110">
              <a:extLst>
                <a:ext uri="{FF2B5EF4-FFF2-40B4-BE49-F238E27FC236}">
                  <a16:creationId xmlns:a16="http://schemas.microsoft.com/office/drawing/2014/main" id="{FAA4E57D-5074-4A35-9FA6-037E31F4E45F}"/>
                </a:ext>
              </a:extLst>
            </p:cNvPr>
            <p:cNvCxnSpPr/>
            <p:nvPr/>
          </p:nvCxnSpPr>
          <p:spPr>
            <a:xfrm rot="5400000">
              <a:off x="333375" y="533400"/>
              <a:ext cx="467995" cy="172720"/>
            </a:xfrm>
            <a:prstGeom prst="bentConnector3">
              <a:avLst>
                <a:gd name="adj1" fmla="val 99977"/>
              </a:avLst>
            </a:prstGeom>
            <a:ln w="19050">
              <a:tailEnd type="triangle"/>
            </a:ln>
          </p:spPr>
          <p:style>
            <a:lnRef idx="3">
              <a:schemeClr val="accent5"/>
            </a:lnRef>
            <a:fillRef idx="0">
              <a:schemeClr val="accent5"/>
            </a:fillRef>
            <a:effectRef idx="2">
              <a:schemeClr val="accent5"/>
            </a:effectRef>
            <a:fontRef idx="minor">
              <a:schemeClr val="tx1"/>
            </a:fontRef>
          </p:style>
        </p:cxnSp>
      </p:grpSp>
      <p:pic>
        <p:nvPicPr>
          <p:cNvPr id="16" name="Picture 15">
            <a:extLst>
              <a:ext uri="{FF2B5EF4-FFF2-40B4-BE49-F238E27FC236}">
                <a16:creationId xmlns:a16="http://schemas.microsoft.com/office/drawing/2014/main" id="{14F43F9A-42E1-4506-A99F-0C8BC61C44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23993" y="2550796"/>
            <a:ext cx="1801734" cy="2216467"/>
          </a:xfrm>
          <a:prstGeom prst="rect">
            <a:avLst/>
          </a:prstGeom>
        </p:spPr>
      </p:pic>
    </p:spTree>
    <p:extLst>
      <p:ext uri="{BB962C8B-B14F-4D97-AF65-F5344CB8AC3E}">
        <p14:creationId xmlns:p14="http://schemas.microsoft.com/office/powerpoint/2010/main" val="24076476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Phác thảo (Outlining)</a:t>
            </a:r>
            <a:endParaRPr lang="en-US" dirty="0"/>
          </a:p>
        </p:txBody>
      </p:sp>
      <p:sp>
        <p:nvSpPr>
          <p:cNvPr id="3" name="Content Placeholder 2"/>
          <p:cNvSpPr>
            <a:spLocks noGrp="1"/>
          </p:cNvSpPr>
          <p:nvPr>
            <p:ph type="body" sz="quarter" idx="13"/>
          </p:nvPr>
        </p:nvSpPr>
        <p:spPr>
          <a:xfrm>
            <a:off x="212834" y="914401"/>
            <a:ext cx="4755932" cy="3852863"/>
          </a:xfrm>
        </p:spPr>
        <p:txBody>
          <a:bodyPr anchor="t"/>
          <a:lstStyle/>
          <a:p>
            <a:pPr algn="just"/>
            <a:r>
              <a:rPr lang="vi-VN" dirty="0"/>
              <a:t>Tạo các nhóm và phác thảo dữ liệu</a:t>
            </a:r>
          </a:p>
          <a:p>
            <a:pPr lvl="1" algn="just"/>
            <a:r>
              <a:rPr lang="vi-VN" dirty="0"/>
              <a:t>Trong một số trường hợp, Subtotal không thể áp dụng với một vùng dữ liệu do không thể phân biệt các nhóm dữ liệu. </a:t>
            </a:r>
            <a:endParaRPr lang="en-US" dirty="0"/>
          </a:p>
          <a:p>
            <a:pPr lvl="1" algn="just"/>
            <a:r>
              <a:rPr lang="vi-VN" dirty="0"/>
              <a:t>Khi đó </a:t>
            </a:r>
            <a:r>
              <a:rPr lang="en-US" dirty="0"/>
              <a:t>ng</a:t>
            </a:r>
            <a:r>
              <a:rPr lang="vi-VN" dirty="0"/>
              <a:t>ư</a:t>
            </a:r>
            <a:r>
              <a:rPr lang="en-US" dirty="0" err="1"/>
              <a:t>ời</a:t>
            </a:r>
            <a:r>
              <a:rPr lang="en-US" dirty="0"/>
              <a:t> </a:t>
            </a:r>
            <a:r>
              <a:rPr lang="en-US" dirty="0" err="1"/>
              <a:t>dùng</a:t>
            </a:r>
            <a:r>
              <a:rPr lang="vi-VN" dirty="0"/>
              <a:t> có thể tự tạo các nhóm dữ liệu, thống kê dữ liệu theo từng nhóm và tạo Outline cho vùng dữ liệu.</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22</a:t>
            </a:fld>
            <a:endParaRPr lang="en-US"/>
          </a:p>
        </p:txBody>
      </p:sp>
      <p:pic>
        <p:nvPicPr>
          <p:cNvPr id="17" name="Picture 16">
            <a:extLst>
              <a:ext uri="{FF2B5EF4-FFF2-40B4-BE49-F238E27FC236}">
                <a16:creationId xmlns:a16="http://schemas.microsoft.com/office/drawing/2014/main" id="{D4DC43F0-79E4-4BAD-B252-D7968C6612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6730" y="1068116"/>
            <a:ext cx="3870712" cy="3262148"/>
          </a:xfrm>
          <a:prstGeom prst="rect">
            <a:avLst/>
          </a:prstGeom>
          <a:ln>
            <a:solidFill>
              <a:schemeClr val="tx1"/>
            </a:solidFill>
          </a:ln>
        </p:spPr>
      </p:pic>
    </p:spTree>
    <p:extLst>
      <p:ext uri="{BB962C8B-B14F-4D97-AF65-F5344CB8AC3E}">
        <p14:creationId xmlns:p14="http://schemas.microsoft.com/office/powerpoint/2010/main" val="39898645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Phác thảo (Outlining)</a:t>
            </a:r>
            <a:endParaRPr lang="en-US" dirty="0"/>
          </a:p>
        </p:txBody>
      </p:sp>
      <p:sp>
        <p:nvSpPr>
          <p:cNvPr id="3" name="Content Placeholder 2"/>
          <p:cNvSpPr>
            <a:spLocks noGrp="1"/>
          </p:cNvSpPr>
          <p:nvPr>
            <p:ph type="body" sz="quarter" idx="13"/>
          </p:nvPr>
        </p:nvSpPr>
        <p:spPr>
          <a:xfrm>
            <a:off x="457198" y="914400"/>
            <a:ext cx="8392511" cy="3852863"/>
          </a:xfrm>
        </p:spPr>
        <p:txBody>
          <a:bodyPr anchor="t"/>
          <a:lstStyle/>
          <a:p>
            <a:pPr algn="just"/>
            <a:r>
              <a:rPr lang="vi-VN" dirty="0"/>
              <a:t>Tạo các nhóm và phác thảo dữ liệu</a:t>
            </a:r>
            <a:r>
              <a:rPr lang="en-US" dirty="0"/>
              <a:t> (</a:t>
            </a:r>
            <a:r>
              <a:rPr lang="en-US" dirty="0" err="1"/>
              <a:t>tt</a:t>
            </a:r>
            <a:r>
              <a:rPr lang="en-US" dirty="0"/>
              <a:t>)</a:t>
            </a:r>
            <a:endParaRPr lang="vi-VN" dirty="0"/>
          </a:p>
          <a:p>
            <a:pPr lvl="1" algn="just"/>
            <a:r>
              <a:rPr lang="vi-VN" dirty="0"/>
              <a:t>Để có thể tạo Outline, vùng dữ liệu phải đáp ứng những yêu cầu sau:</a:t>
            </a:r>
          </a:p>
          <a:p>
            <a:pPr lvl="2" algn="just"/>
            <a:r>
              <a:rPr lang="vi-VN" dirty="0"/>
              <a:t>Có thể xác định các nhóm dữ liệu, nghĩa là giữa các nhóm được phân cách bằng ít nhất một dòng/cột.</a:t>
            </a:r>
          </a:p>
          <a:p>
            <a:pPr lvl="2" algn="just"/>
            <a:r>
              <a:rPr lang="vi-VN" dirty="0"/>
              <a:t>Mỗi nhóm có ít nhất một công thức thống kê, có thể dùng hàm Subtotal hay các hàm thống kê Sum, Count, Max… hoặc các phép tính cộng/trừ đơn giản.</a:t>
            </a:r>
          </a:p>
          <a:p>
            <a:pPr lvl="2" algn="just"/>
            <a:r>
              <a:rPr lang="vi-VN" dirty="0"/>
              <a:t>Các công thức thống kê nhóm phải cùng hướng (Direction), nghĩa là nằm ở dòng đầu/cuối của nhóm trong vùng dữ liệu được tổ chức theo dòng</a:t>
            </a:r>
            <a:r>
              <a:rPr lang="en-US" dirty="0"/>
              <a:t>/</a:t>
            </a:r>
            <a:r>
              <a:rPr lang="vi-VN" dirty="0"/>
              <a:t>cột bên trái/phải của nhóm trong vùng dữ liệu được tổ chức theo cột.</a:t>
            </a:r>
          </a:p>
          <a:p>
            <a:pPr lvl="2" algn="just"/>
            <a:r>
              <a:rPr lang="vi-VN" dirty="0"/>
              <a:t>Trong trang tính chưa có Outline nào được tạo.</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23</a:t>
            </a:fld>
            <a:endParaRPr lang="en-US"/>
          </a:p>
        </p:txBody>
      </p:sp>
    </p:spTree>
    <p:extLst>
      <p:ext uri="{BB962C8B-B14F-4D97-AF65-F5344CB8AC3E}">
        <p14:creationId xmlns:p14="http://schemas.microsoft.com/office/powerpoint/2010/main" val="34169940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Tổng</a:t>
            </a:r>
            <a:r>
              <a:rPr lang="en-US" sz="3000" dirty="0"/>
              <a:t> </a:t>
            </a:r>
            <a:r>
              <a:rPr lang="en-US" sz="3000" dirty="0" err="1"/>
              <a:t>kết</a:t>
            </a:r>
            <a:r>
              <a:rPr lang="en-US" sz="3000" dirty="0"/>
              <a:t> </a:t>
            </a:r>
            <a:r>
              <a:rPr lang="en-US" sz="3000" dirty="0" err="1"/>
              <a:t>bài</a:t>
            </a:r>
            <a:r>
              <a:rPr lang="en-US" sz="3000" dirty="0"/>
              <a:t> </a:t>
            </a:r>
            <a:r>
              <a:rPr lang="en-US" sz="3000" dirty="0" err="1"/>
              <a:t>học</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fontScale="92500" lnSpcReduction="20000"/>
          </a:bodyPr>
          <a:lstStyle/>
          <a:p>
            <a:pPr algn="just"/>
            <a:r>
              <a:rPr lang="vi-VN" dirty="0"/>
              <a:t>Bài học </a:t>
            </a:r>
            <a:r>
              <a:rPr lang="en-US" dirty="0"/>
              <a:t>7 </a:t>
            </a:r>
            <a:r>
              <a:rPr lang="vi-VN" dirty="0"/>
              <a:t>đã c</a:t>
            </a:r>
            <a:r>
              <a:rPr lang="en-US" dirty="0" err="1"/>
              <a:t>ung</a:t>
            </a:r>
            <a:r>
              <a:rPr lang="en-US" dirty="0"/>
              <a:t> </a:t>
            </a:r>
            <a:r>
              <a:rPr lang="en-US" dirty="0" err="1"/>
              <a:t>cấp</a:t>
            </a:r>
            <a:r>
              <a:rPr lang="en-US" dirty="0"/>
              <a:t> </a:t>
            </a:r>
            <a:r>
              <a:rPr lang="en-US" dirty="0" err="1"/>
              <a:t>các</a:t>
            </a:r>
            <a:r>
              <a:rPr lang="vi-VN" dirty="0"/>
              <a:t> kiến thức và kỹ năng về:</a:t>
            </a:r>
          </a:p>
          <a:p>
            <a:pPr lvl="1"/>
            <a:r>
              <a:rPr lang="vi-VN" dirty="0"/>
              <a:t>Tạo, hiệu chỉnh và xóa các tên vùng.</a:t>
            </a:r>
          </a:p>
          <a:p>
            <a:pPr lvl="1"/>
            <a:r>
              <a:rPr lang="vi-VN" dirty="0"/>
              <a:t>Di chuyển đến một ô hay vùng bằng chức năng Go To.</a:t>
            </a:r>
          </a:p>
          <a:p>
            <a:pPr lvl="1"/>
            <a:r>
              <a:rPr lang="vi-VN" dirty="0"/>
              <a:t>Chuyển đổi một vùng thành bảng.</a:t>
            </a:r>
          </a:p>
          <a:p>
            <a:pPr lvl="1"/>
            <a:r>
              <a:rPr lang="vi-VN" dirty="0"/>
              <a:t>Hiệu chỉnh một bảng và thêm hay xóa các dòng/cột.</a:t>
            </a:r>
          </a:p>
          <a:p>
            <a:pPr lvl="1"/>
            <a:r>
              <a:rPr lang="vi-VN" dirty="0"/>
              <a:t>Áp dụng các mẫu định dạng bảng.</a:t>
            </a:r>
          </a:p>
          <a:p>
            <a:pPr lvl="1"/>
            <a:r>
              <a:rPr lang="vi-VN" dirty="0"/>
              <a:t>Chuyển đổi một bảng thành một vùng.</a:t>
            </a:r>
          </a:p>
          <a:p>
            <a:pPr lvl="1"/>
            <a:r>
              <a:rPr lang="vi-VN" dirty="0"/>
              <a:t>Sắp xếp và lọc dữ liệu.</a:t>
            </a:r>
          </a:p>
          <a:p>
            <a:pPr lvl="1"/>
            <a:r>
              <a:rPr lang="vi-VN" dirty="0"/>
              <a:t>Loại bỏ dữ liệu trùng lặp.</a:t>
            </a:r>
          </a:p>
          <a:p>
            <a:pPr lvl="1"/>
            <a:r>
              <a:rPr lang="vi-VN" dirty="0"/>
              <a:t>Sử dụng tính năng phác thảo dữ liệu tự động.</a:t>
            </a:r>
          </a:p>
          <a:p>
            <a:pPr lvl="1"/>
            <a:r>
              <a:rPr lang="vi-VN" dirty="0"/>
              <a:t>Tạo các nhóm dữ liệu và phác thảo dữ liệu.</a:t>
            </a:r>
          </a:p>
          <a:p>
            <a:pPr lvl="1"/>
            <a:endParaRPr lang="vi-VN" dirty="0"/>
          </a:p>
        </p:txBody>
      </p:sp>
      <p:sp>
        <p:nvSpPr>
          <p:cNvPr id="4" name="Date Placeholder 3"/>
          <p:cNvSpPr>
            <a:spLocks noGrp="1"/>
          </p:cNvSpPr>
          <p:nvPr>
            <p:ph type="dt" sz="half" idx="14"/>
          </p:nvPr>
        </p:nvSpPr>
        <p:spPr/>
        <p:txBody>
          <a:bodyPr/>
          <a:lstStyle/>
          <a:p>
            <a:fld id="{4E5BC110-920A-4603-800B-55A60D4FBB7D}" type="datetime1">
              <a:rPr lang="en-US" smtClean="0"/>
              <a:t>9/10/2019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24</a:t>
            </a:fld>
            <a:endParaRPr lang="en-US"/>
          </a:p>
        </p:txBody>
      </p:sp>
    </p:spTree>
    <p:extLst>
      <p:ext uri="{BB962C8B-B14F-4D97-AF65-F5344CB8AC3E}">
        <p14:creationId xmlns:p14="http://schemas.microsoft.com/office/powerpoint/2010/main" val="15373655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346075" indent="-346075" algn="just">
              <a:buFont typeface="+mj-lt"/>
              <a:buAutoNum type="arabicPeriod"/>
            </a:pPr>
            <a:r>
              <a:rPr lang="vi-VN" dirty="0"/>
              <a:t>Hình sau cho biết điều gì?</a:t>
            </a:r>
          </a:p>
          <a:p>
            <a:pPr marL="0" indent="0" algn="just">
              <a:buNone/>
            </a:pPr>
            <a:endParaRPr lang="en-US" dirty="0"/>
          </a:p>
          <a:p>
            <a:pPr marL="0" indent="0" algn="just">
              <a:buNone/>
            </a:pPr>
            <a:endParaRPr lang="en-US" dirty="0"/>
          </a:p>
          <a:p>
            <a:pPr marL="0" indent="0" algn="just">
              <a:buNone/>
            </a:pPr>
            <a:endParaRPr lang="vi-VN" dirty="0"/>
          </a:p>
          <a:p>
            <a:pPr marL="920750" lvl="2" indent="-457200" algn="just">
              <a:buFont typeface="+mj-lt"/>
              <a:buAutoNum type="alphaLcPeriod"/>
            </a:pPr>
            <a:r>
              <a:rPr lang="vi-VN" sz="2200" dirty="0"/>
              <a:t>Có hai tên vùng trong trang tính.</a:t>
            </a:r>
          </a:p>
          <a:p>
            <a:pPr marL="920750" lvl="2" indent="-457200" algn="just">
              <a:buFont typeface="+mj-lt"/>
              <a:buAutoNum type="alphaLcPeriod"/>
            </a:pPr>
            <a:r>
              <a:rPr lang="vi-VN" sz="2200" dirty="0"/>
              <a:t>Có hai trang tính trong sổ tính.</a:t>
            </a:r>
          </a:p>
          <a:p>
            <a:pPr marL="920750" lvl="2" indent="-457200" algn="just">
              <a:buFont typeface="+mj-lt"/>
              <a:buAutoNum type="alphaLcPeriod"/>
            </a:pPr>
            <a:r>
              <a:rPr lang="vi-VN" sz="2200" dirty="0"/>
              <a:t>Có hai hàm có thể dán vào ô tính hiện hành.</a:t>
            </a:r>
          </a:p>
          <a:p>
            <a:pPr marL="920750" lvl="2" indent="-457200" algn="just">
              <a:buFont typeface="+mj-lt"/>
              <a:buAutoNum type="alphaLcPeriod"/>
            </a:pPr>
            <a:r>
              <a:rPr lang="vi-VN" sz="2200" dirty="0"/>
              <a:t>Có hai dãy dữ liệu của biểu đồ nằm trong trang tính hiện hành.</a:t>
            </a:r>
          </a:p>
          <a:p>
            <a:pPr marL="346075" indent="-346075" algn="just">
              <a:buFont typeface="+mj-lt"/>
              <a:buAutoNum type="arabicPeriod"/>
            </a:pPr>
            <a:endParaRPr lang="en-US" dirty="0"/>
          </a:p>
        </p:txBody>
      </p:sp>
      <p:sp>
        <p:nvSpPr>
          <p:cNvPr id="4" name="Date Placeholder 3"/>
          <p:cNvSpPr>
            <a:spLocks noGrp="1"/>
          </p:cNvSpPr>
          <p:nvPr>
            <p:ph type="dt" sz="half" idx="14"/>
          </p:nvPr>
        </p:nvSpPr>
        <p:spPr/>
        <p:txBody>
          <a:bodyPr/>
          <a:lstStyle/>
          <a:p>
            <a:fld id="{E571E630-7125-4CD3-B80E-779C6D2549B1}" type="datetime1">
              <a:rPr lang="en-US" smtClean="0"/>
              <a:t>9/10/2019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25</a:t>
            </a:fld>
            <a:endParaRPr lang="en-US"/>
          </a:p>
        </p:txBody>
      </p:sp>
      <p:pic>
        <p:nvPicPr>
          <p:cNvPr id="10" name="Picture 9">
            <a:extLst>
              <a:ext uri="{FF2B5EF4-FFF2-40B4-BE49-F238E27FC236}">
                <a16:creationId xmlns:a16="http://schemas.microsoft.com/office/drawing/2014/main" id="{19EE7A7E-6501-45E3-BDB0-FAB4D1510F7E}"/>
              </a:ext>
            </a:extLst>
          </p:cNvPr>
          <p:cNvPicPr/>
          <p:nvPr/>
        </p:nvPicPr>
        <p:blipFill>
          <a:blip r:embed="rId3">
            <a:extLst>
              <a:ext uri="{28A0092B-C50C-407E-A947-70E740481C1C}">
                <a14:useLocalDpi xmlns:a14="http://schemas.microsoft.com/office/drawing/2010/main" val="0"/>
              </a:ext>
            </a:extLst>
          </a:blip>
          <a:stretch>
            <a:fillRect/>
          </a:stretch>
        </p:blipFill>
        <p:spPr>
          <a:xfrm>
            <a:off x="3124200" y="1434159"/>
            <a:ext cx="1815662" cy="1256490"/>
          </a:xfrm>
          <a:prstGeom prst="rect">
            <a:avLst/>
          </a:prstGeom>
        </p:spPr>
      </p:pic>
    </p:spTree>
    <p:extLst>
      <p:ext uri="{BB962C8B-B14F-4D97-AF65-F5344CB8AC3E}">
        <p14:creationId xmlns:p14="http://schemas.microsoft.com/office/powerpoint/2010/main" val="1501108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5" end="5"/>
                                            </p:txEl>
                                          </p:spTgt>
                                        </p:tgtEl>
                                        <p:attrNameLst>
                                          <p:attrName>ppt_w</p:attrName>
                                        </p:attrNameLst>
                                      </p:cBhvr>
                                      <p:tavLst>
                                        <p:tav tm="0">
                                          <p:val>
                                            <p:strVal val="ppt_w"/>
                                          </p:val>
                                        </p:tav>
                                        <p:tav tm="100000">
                                          <p:val>
                                            <p:fltVal val="0"/>
                                          </p:val>
                                        </p:tav>
                                      </p:tavLst>
                                    </p:anim>
                                    <p:anim calcmode="lin" valueType="num">
                                      <p:cBhvr>
                                        <p:cTn id="7" dur="1000"/>
                                        <p:tgtEl>
                                          <p:spTgt spid="3">
                                            <p:txEl>
                                              <p:pRg st="5" end="5"/>
                                            </p:txEl>
                                          </p:spTgt>
                                        </p:tgtEl>
                                        <p:attrNameLst>
                                          <p:attrName>ppt_h</p:attrName>
                                        </p:attrNameLst>
                                      </p:cBhvr>
                                      <p:tavLst>
                                        <p:tav tm="0">
                                          <p:val>
                                            <p:strVal val="ppt_h"/>
                                          </p:val>
                                        </p:tav>
                                        <p:tav tm="100000">
                                          <p:val>
                                            <p:fltVal val="0"/>
                                          </p:val>
                                        </p:tav>
                                      </p:tavLst>
                                    </p:anim>
                                    <p:anim calcmode="lin" valueType="num">
                                      <p:cBhvr>
                                        <p:cTn id="8" dur="1000"/>
                                        <p:tgtEl>
                                          <p:spTgt spid="3">
                                            <p:txEl>
                                              <p:pRg st="5" end="5"/>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5" end="5"/>
                                            </p:txEl>
                                          </p:spTgt>
                                        </p:tgtEl>
                                      </p:cBhvr>
                                    </p:animEffect>
                                    <p:set>
                                      <p:cBhvr>
                                        <p:cTn id="10" dur="1" fill="hold">
                                          <p:stCondLst>
                                            <p:cond delay="999"/>
                                          </p:stCondLst>
                                        </p:cTn>
                                        <p:tgtEl>
                                          <p:spTgt spid="3">
                                            <p:txEl>
                                              <p:pRg st="5" end="5"/>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6" end="6"/>
                                            </p:txEl>
                                          </p:spTgt>
                                        </p:tgtEl>
                                        <p:attrNameLst>
                                          <p:attrName>ppt_w</p:attrName>
                                        </p:attrNameLst>
                                      </p:cBhvr>
                                      <p:tavLst>
                                        <p:tav tm="0">
                                          <p:val>
                                            <p:strVal val="ppt_w"/>
                                          </p:val>
                                        </p:tav>
                                        <p:tav tm="100000">
                                          <p:val>
                                            <p:fltVal val="0"/>
                                          </p:val>
                                        </p:tav>
                                      </p:tavLst>
                                    </p:anim>
                                    <p:anim calcmode="lin" valueType="num">
                                      <p:cBhvr>
                                        <p:cTn id="13" dur="1000"/>
                                        <p:tgtEl>
                                          <p:spTgt spid="3">
                                            <p:txEl>
                                              <p:pRg st="6" end="6"/>
                                            </p:txEl>
                                          </p:spTgt>
                                        </p:tgtEl>
                                        <p:attrNameLst>
                                          <p:attrName>ppt_h</p:attrName>
                                        </p:attrNameLst>
                                      </p:cBhvr>
                                      <p:tavLst>
                                        <p:tav tm="0">
                                          <p:val>
                                            <p:strVal val="ppt_h"/>
                                          </p:val>
                                        </p:tav>
                                        <p:tav tm="100000">
                                          <p:val>
                                            <p:fltVal val="0"/>
                                          </p:val>
                                        </p:tav>
                                      </p:tavLst>
                                    </p:anim>
                                    <p:anim calcmode="lin" valueType="num">
                                      <p:cBhvr>
                                        <p:cTn id="14" dur="1000"/>
                                        <p:tgtEl>
                                          <p:spTgt spid="3">
                                            <p:txEl>
                                              <p:pRg st="6" end="6"/>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6" end="6"/>
                                            </p:txEl>
                                          </p:spTgt>
                                        </p:tgtEl>
                                      </p:cBhvr>
                                    </p:animEffect>
                                    <p:set>
                                      <p:cBhvr>
                                        <p:cTn id="16" dur="1" fill="hold">
                                          <p:stCondLst>
                                            <p:cond delay="999"/>
                                          </p:stCondLst>
                                        </p:cTn>
                                        <p:tgtEl>
                                          <p:spTgt spid="3">
                                            <p:txEl>
                                              <p:pRg st="6" end="6"/>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7" end="7"/>
                                            </p:txEl>
                                          </p:spTgt>
                                        </p:tgtEl>
                                        <p:attrNameLst>
                                          <p:attrName>ppt_w</p:attrName>
                                        </p:attrNameLst>
                                      </p:cBhvr>
                                      <p:tavLst>
                                        <p:tav tm="0">
                                          <p:val>
                                            <p:strVal val="ppt_w"/>
                                          </p:val>
                                        </p:tav>
                                        <p:tav tm="100000">
                                          <p:val>
                                            <p:fltVal val="0"/>
                                          </p:val>
                                        </p:tav>
                                      </p:tavLst>
                                    </p:anim>
                                    <p:anim calcmode="lin" valueType="num">
                                      <p:cBhvr>
                                        <p:cTn id="19" dur="1000"/>
                                        <p:tgtEl>
                                          <p:spTgt spid="3">
                                            <p:txEl>
                                              <p:pRg st="7" end="7"/>
                                            </p:txEl>
                                          </p:spTgt>
                                        </p:tgtEl>
                                        <p:attrNameLst>
                                          <p:attrName>ppt_h</p:attrName>
                                        </p:attrNameLst>
                                      </p:cBhvr>
                                      <p:tavLst>
                                        <p:tav tm="0">
                                          <p:val>
                                            <p:strVal val="ppt_h"/>
                                          </p:val>
                                        </p:tav>
                                        <p:tav tm="100000">
                                          <p:val>
                                            <p:fltVal val="0"/>
                                          </p:val>
                                        </p:tav>
                                      </p:tavLst>
                                    </p:anim>
                                    <p:anim calcmode="lin" valueType="num">
                                      <p:cBhvr>
                                        <p:cTn id="20" dur="1000"/>
                                        <p:tgtEl>
                                          <p:spTgt spid="3">
                                            <p:txEl>
                                              <p:pRg st="7" end="7"/>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7" end="7"/>
                                            </p:txEl>
                                          </p:spTgt>
                                        </p:tgtEl>
                                      </p:cBhvr>
                                    </p:animEffect>
                                    <p:set>
                                      <p:cBhvr>
                                        <p:cTn id="22" dur="1" fill="hold">
                                          <p:stCondLst>
                                            <p:cond delay="9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77462"/>
            <a:ext cx="8224092" cy="3789802"/>
          </a:xfrm>
        </p:spPr>
        <p:txBody>
          <a:bodyPr>
            <a:normAutofit/>
          </a:bodyPr>
          <a:lstStyle/>
          <a:p>
            <a:pPr marL="457200" indent="-457200" algn="just">
              <a:lnSpc>
                <a:spcPct val="120000"/>
              </a:lnSpc>
              <a:buFont typeface="+mj-lt"/>
              <a:buAutoNum type="arabicPeriod" startAt="2"/>
            </a:pPr>
            <a:r>
              <a:rPr lang="vi-VN" dirty="0"/>
              <a:t>Hộp thoại nào dùng để thêm, hiệu chỉnh hay xóa các tên vùng trong trang tính?</a:t>
            </a:r>
          </a:p>
          <a:p>
            <a:pPr marL="746125" lvl="2" indent="-282575" algn="just">
              <a:lnSpc>
                <a:spcPct val="120000"/>
              </a:lnSpc>
              <a:buFont typeface="+mj-lt"/>
              <a:buAutoNum type="alphaLcPeriod"/>
            </a:pPr>
            <a:r>
              <a:rPr lang="vi-VN" sz="2200" dirty="0"/>
              <a:t>Range Manager</a:t>
            </a:r>
          </a:p>
          <a:p>
            <a:pPr marL="746125" lvl="2" indent="-282575" algn="just">
              <a:lnSpc>
                <a:spcPct val="120000"/>
              </a:lnSpc>
              <a:buFont typeface="+mj-lt"/>
              <a:buAutoNum type="alphaLcPeriod"/>
            </a:pPr>
            <a:r>
              <a:rPr lang="vi-VN" sz="2200" dirty="0"/>
              <a:t>Sheet Setup</a:t>
            </a:r>
          </a:p>
          <a:p>
            <a:pPr marL="746125" lvl="2" indent="-282575" algn="just">
              <a:lnSpc>
                <a:spcPct val="120000"/>
              </a:lnSpc>
              <a:buFont typeface="+mj-lt"/>
              <a:buAutoNum type="alphaLcPeriod"/>
            </a:pPr>
            <a:r>
              <a:rPr lang="vi-VN" sz="2200" dirty="0"/>
              <a:t>Name Manager</a:t>
            </a:r>
          </a:p>
          <a:p>
            <a:pPr marL="746125" lvl="2" indent="-282575" algn="just">
              <a:lnSpc>
                <a:spcPct val="120000"/>
              </a:lnSpc>
              <a:buFont typeface="+mj-lt"/>
              <a:buAutoNum type="alphaLcPeriod"/>
            </a:pPr>
            <a:r>
              <a:rPr lang="vi-VN" sz="2200" dirty="0"/>
              <a:t>Titles</a:t>
            </a:r>
          </a:p>
          <a:p>
            <a:pPr marL="750888" lvl="1" indent="-404813" algn="just">
              <a:lnSpc>
                <a:spcPct val="120000"/>
              </a:lnSpc>
              <a:buFont typeface="+mj-lt"/>
              <a:buAutoNum type="alphaLcPeriod"/>
            </a:pPr>
            <a:endParaRPr lang="vi-VN" dirty="0"/>
          </a:p>
        </p:txBody>
      </p:sp>
      <p:sp>
        <p:nvSpPr>
          <p:cNvPr id="4" name="Date Placeholder 3"/>
          <p:cNvSpPr>
            <a:spLocks noGrp="1"/>
          </p:cNvSpPr>
          <p:nvPr>
            <p:ph type="dt" sz="half" idx="14"/>
          </p:nvPr>
        </p:nvSpPr>
        <p:spPr/>
        <p:txBody>
          <a:bodyPr/>
          <a:lstStyle/>
          <a:p>
            <a:fld id="{63ECE153-1740-425A-A542-1A45C8EC9BD1}" type="datetime1">
              <a:rPr lang="en-US" smtClean="0"/>
              <a:t>9/10/2019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26</a:t>
            </a:fld>
            <a:endParaRPr lang="en-US"/>
          </a:p>
        </p:txBody>
      </p:sp>
    </p:spTree>
    <p:extLst>
      <p:ext uri="{BB962C8B-B14F-4D97-AF65-F5344CB8AC3E}">
        <p14:creationId xmlns:p14="http://schemas.microsoft.com/office/powerpoint/2010/main" val="39463183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720900"/>
          </a:xfrm>
        </p:spPr>
        <p:txBody>
          <a:bodyPr>
            <a:normAutofit lnSpcReduction="10000"/>
          </a:bodyPr>
          <a:lstStyle/>
          <a:p>
            <a:pPr marL="457200" lvl="0" indent="-457200" algn="just">
              <a:lnSpc>
                <a:spcPct val="120000"/>
              </a:lnSpc>
              <a:buFont typeface="+mj-lt"/>
              <a:buAutoNum type="arabicPeriod" startAt="3"/>
            </a:pPr>
            <a:r>
              <a:rPr lang="vi-VN" dirty="0"/>
              <a:t>Khi chuyển đổi một vùng dữ liệu thành bảng, tại sao bạn cần cho Excel biết vùng dữ liệu có các tiêu đề cột hay không?</a:t>
            </a:r>
          </a:p>
          <a:p>
            <a:pPr marL="920750" lvl="2" indent="-457200" algn="just">
              <a:lnSpc>
                <a:spcPct val="120000"/>
              </a:lnSpc>
              <a:buFont typeface="+mj-lt"/>
              <a:buAutoNum type="alphaLcPeriod"/>
            </a:pPr>
            <a:r>
              <a:rPr lang="vi-VN" sz="2200" dirty="0"/>
              <a:t>Để đảm bảo các tiêu đề sẽ được in trên mỗi trang.</a:t>
            </a:r>
          </a:p>
          <a:p>
            <a:pPr marL="920750" lvl="2" indent="-457200" algn="just">
              <a:lnSpc>
                <a:spcPct val="120000"/>
              </a:lnSpc>
              <a:buFont typeface="+mj-lt"/>
              <a:buAutoNum type="alphaLcPeriod"/>
            </a:pPr>
            <a:r>
              <a:rPr lang="vi-VN" sz="2200" dirty="0"/>
              <a:t>Để đảm bảo các giá trị trong dòng tiêu đề được loại bỏ trước khi tạo bảng.</a:t>
            </a:r>
          </a:p>
          <a:p>
            <a:pPr marL="920750" lvl="2" indent="-457200" algn="just">
              <a:lnSpc>
                <a:spcPct val="120000"/>
              </a:lnSpc>
              <a:buFont typeface="+mj-lt"/>
              <a:buAutoNum type="alphaLcPeriod"/>
            </a:pPr>
            <a:r>
              <a:rPr lang="vi-VN" sz="2200" dirty="0"/>
              <a:t>Để đảm bảo các tiêu đề được tự động đưa vào làm tiêu đề của vùng in đã thiết lập.</a:t>
            </a:r>
          </a:p>
          <a:p>
            <a:pPr marL="920750" lvl="2" indent="-457200" algn="just">
              <a:lnSpc>
                <a:spcPct val="120000"/>
              </a:lnSpc>
              <a:buFont typeface="+mj-lt"/>
              <a:buAutoNum type="alphaLcPeriod"/>
            </a:pPr>
            <a:r>
              <a:rPr lang="vi-VN" sz="2200" dirty="0"/>
              <a:t>Để đảm bảo dòng đầu tiên của dữ liệu được tạo thành các tiêu đề cột và phân biệt với dữ liệu.</a:t>
            </a:r>
          </a:p>
        </p:txBody>
      </p:sp>
      <p:sp>
        <p:nvSpPr>
          <p:cNvPr id="4" name="Date Placeholder 3"/>
          <p:cNvSpPr>
            <a:spLocks noGrp="1"/>
          </p:cNvSpPr>
          <p:nvPr>
            <p:ph type="dt" sz="half" idx="14"/>
          </p:nvPr>
        </p:nvSpPr>
        <p:spPr/>
        <p:txBody>
          <a:bodyPr/>
          <a:lstStyle/>
          <a:p>
            <a:fld id="{6554D257-272C-44F8-8936-42B882317526}" type="datetime1">
              <a:rPr lang="en-US" smtClean="0"/>
              <a:t>9/10/2019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27</a:t>
            </a:fld>
            <a:endParaRPr lang="en-US"/>
          </a:p>
        </p:txBody>
      </p:sp>
    </p:spTree>
    <p:extLst>
      <p:ext uri="{BB962C8B-B14F-4D97-AF65-F5344CB8AC3E}">
        <p14:creationId xmlns:p14="http://schemas.microsoft.com/office/powerpoint/2010/main" val="2579430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3" end="3"/>
                                            </p:txEl>
                                          </p:spTgt>
                                        </p:tgtEl>
                                        <p:attrNameLst>
                                          <p:attrName>ppt_w</p:attrName>
                                        </p:attrNameLst>
                                      </p:cBhvr>
                                      <p:tavLst>
                                        <p:tav tm="0">
                                          <p:val>
                                            <p:strVal val="ppt_w"/>
                                          </p:val>
                                        </p:tav>
                                        <p:tav tm="100000">
                                          <p:val>
                                            <p:fltVal val="0"/>
                                          </p:val>
                                        </p:tav>
                                      </p:tavLst>
                                    </p:anim>
                                    <p:anim calcmode="lin" valueType="num">
                                      <p:cBhvr>
                                        <p:cTn id="19" dur="1000"/>
                                        <p:tgtEl>
                                          <p:spTgt spid="3">
                                            <p:txEl>
                                              <p:pRg st="3" end="3"/>
                                            </p:txEl>
                                          </p:spTgt>
                                        </p:tgtEl>
                                        <p:attrNameLst>
                                          <p:attrName>ppt_h</p:attrName>
                                        </p:attrNameLst>
                                      </p:cBhvr>
                                      <p:tavLst>
                                        <p:tav tm="0">
                                          <p:val>
                                            <p:strVal val="ppt_h"/>
                                          </p:val>
                                        </p:tav>
                                        <p:tav tm="100000">
                                          <p:val>
                                            <p:fltVal val="0"/>
                                          </p:val>
                                        </p:tav>
                                      </p:tavLst>
                                    </p:anim>
                                    <p:anim calcmode="lin" valueType="num">
                                      <p:cBhvr>
                                        <p:cTn id="20"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3" end="3"/>
                                            </p:txEl>
                                          </p:spTgt>
                                        </p:tgtEl>
                                      </p:cBhvr>
                                    </p:animEffect>
                                    <p:set>
                                      <p:cBhvr>
                                        <p:cTn id="2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buFont typeface="+mj-lt"/>
              <a:buAutoNum type="arabicPeriod" startAt="4"/>
            </a:pPr>
            <a:r>
              <a:rPr lang="vi-VN" dirty="0"/>
              <a:t>Để tạo một bảng, phải có các điều kiện sau:</a:t>
            </a:r>
          </a:p>
          <a:p>
            <a:pPr marL="798513" lvl="2" indent="-334963">
              <a:buFont typeface="+mj-lt"/>
              <a:buAutoNum type="alphaLcPeriod"/>
            </a:pPr>
            <a:r>
              <a:rPr lang="vi-VN" sz="2200" dirty="0"/>
              <a:t>Tất cả dữ liệu phải cùng kiểu, như văn bản, số hay thời gian nhưng không pha trộn.</a:t>
            </a:r>
          </a:p>
          <a:p>
            <a:pPr marL="798513" lvl="2" indent="-334963">
              <a:buFont typeface="+mj-lt"/>
              <a:buAutoNum type="alphaLcPeriod"/>
            </a:pPr>
            <a:r>
              <a:rPr lang="vi-VN" sz="2200" dirty="0"/>
              <a:t>Dữ liệu có thể tổ chức theo từng dòng hay cột.</a:t>
            </a:r>
          </a:p>
          <a:p>
            <a:pPr marL="798513" lvl="2" indent="-334963">
              <a:buFont typeface="+mj-lt"/>
              <a:buAutoNum type="alphaLcPeriod"/>
            </a:pPr>
            <a:r>
              <a:rPr lang="vi-VN" sz="2200" dirty="0"/>
              <a:t>Dữ liệu trong các ô phải liên tục và được tổ chức thành các dòng (không phải cột).</a:t>
            </a:r>
          </a:p>
          <a:p>
            <a:pPr marL="798513" lvl="2" indent="-334963">
              <a:buFont typeface="+mj-lt"/>
              <a:buAutoNum type="alphaLcPeriod"/>
            </a:pPr>
            <a:r>
              <a:rPr lang="vi-VN" sz="2200" dirty="0"/>
              <a:t>Các tên vùng phải được loại bỏ trước khi tạo bảng.</a:t>
            </a:r>
          </a:p>
          <a:p>
            <a:pPr marL="746125" lvl="2" indent="-282575">
              <a:buFont typeface="+mj-lt"/>
              <a:buAutoNum type="alphaLcPeriod"/>
            </a:pPr>
            <a:endParaRPr lang="vi-VN" sz="2200" dirty="0"/>
          </a:p>
        </p:txBody>
      </p:sp>
      <p:sp>
        <p:nvSpPr>
          <p:cNvPr id="4" name="Date Placeholder 3"/>
          <p:cNvSpPr>
            <a:spLocks noGrp="1"/>
          </p:cNvSpPr>
          <p:nvPr>
            <p:ph type="dt" sz="half" idx="14"/>
          </p:nvPr>
        </p:nvSpPr>
        <p:spPr/>
        <p:txBody>
          <a:bodyPr/>
          <a:lstStyle/>
          <a:p>
            <a:fld id="{11F12171-D6CE-40A8-A919-0C04DA97C541}" type="datetime1">
              <a:rPr lang="en-US" smtClean="0"/>
              <a:t>9/10/2019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28</a:t>
            </a:fld>
            <a:endParaRPr lang="en-US"/>
          </a:p>
        </p:txBody>
      </p:sp>
    </p:spTree>
    <p:extLst>
      <p:ext uri="{BB962C8B-B14F-4D97-AF65-F5344CB8AC3E}">
        <p14:creationId xmlns:p14="http://schemas.microsoft.com/office/powerpoint/2010/main" val="37354143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57200" y="893379"/>
            <a:ext cx="8229600" cy="3873886"/>
          </a:xfrm>
        </p:spPr>
        <p:txBody>
          <a:bodyPr>
            <a:normAutofit/>
          </a:bodyPr>
          <a:lstStyle/>
          <a:p>
            <a:pPr marL="457200" lvl="0" indent="-457200" algn="just">
              <a:lnSpc>
                <a:spcPct val="120000"/>
              </a:lnSpc>
              <a:buFont typeface="+mj-lt"/>
              <a:buAutoNum type="arabicPeriod" startAt="5"/>
            </a:pPr>
            <a:r>
              <a:rPr lang="vi-VN" dirty="0"/>
              <a:t>Banding một bảng có nghĩa là:</a:t>
            </a:r>
          </a:p>
          <a:p>
            <a:pPr marL="798513" lvl="2" indent="-334963" algn="just">
              <a:lnSpc>
                <a:spcPct val="120000"/>
              </a:lnSpc>
              <a:buFont typeface="+mj-lt"/>
              <a:buAutoNum type="alphaLcPeriod"/>
            </a:pPr>
            <a:r>
              <a:rPr lang="vi-VN" sz="2200" dirty="0"/>
              <a:t>Định dạng một màu nền sáng và đậm cho các dòng/cột xen kẽ nhau trong bảng.</a:t>
            </a:r>
          </a:p>
          <a:p>
            <a:pPr marL="798513" lvl="2" indent="-334963" algn="just">
              <a:lnSpc>
                <a:spcPct val="120000"/>
              </a:lnSpc>
              <a:buFont typeface="+mj-lt"/>
              <a:buAutoNum type="alphaLcPeriod"/>
            </a:pPr>
            <a:r>
              <a:rPr lang="vi-VN" sz="2200" dirty="0"/>
              <a:t>Áp dụng một “band-aid” để chỉnh sửa dữ liệu của bảng.</a:t>
            </a:r>
          </a:p>
          <a:p>
            <a:pPr marL="798513" lvl="2" indent="-334963" algn="just">
              <a:lnSpc>
                <a:spcPct val="120000"/>
              </a:lnSpc>
              <a:buFont typeface="+mj-lt"/>
              <a:buAutoNum type="alphaLcPeriod"/>
            </a:pPr>
            <a:r>
              <a:rPr lang="vi-VN" sz="2200" dirty="0"/>
              <a:t>Hủy nội dung của bảng.</a:t>
            </a:r>
            <a:endParaRPr lang="vi-VN" dirty="0"/>
          </a:p>
          <a:p>
            <a:pPr algn="just"/>
            <a:endParaRPr lang="en-US" dirty="0"/>
          </a:p>
        </p:txBody>
      </p:sp>
      <p:sp>
        <p:nvSpPr>
          <p:cNvPr id="4" name="Date Placeholder 3"/>
          <p:cNvSpPr>
            <a:spLocks noGrp="1"/>
          </p:cNvSpPr>
          <p:nvPr>
            <p:ph type="dt" sz="half" idx="14"/>
          </p:nvPr>
        </p:nvSpPr>
        <p:spPr/>
        <p:txBody>
          <a:bodyPr/>
          <a:lstStyle/>
          <a:p>
            <a:fld id="{0C44268C-2912-4946-8227-DE0C6C8BA9CD}" type="datetime1">
              <a:rPr lang="en-US" smtClean="0"/>
              <a:t>9/10/2019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29</a:t>
            </a:fld>
            <a:endParaRPr lang="en-US"/>
          </a:p>
        </p:txBody>
      </p:sp>
    </p:spTree>
    <p:extLst>
      <p:ext uri="{BB962C8B-B14F-4D97-AF65-F5344CB8AC3E}">
        <p14:creationId xmlns:p14="http://schemas.microsoft.com/office/powerpoint/2010/main" val="34037298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2" end="2"/>
                                            </p:txEl>
                                          </p:spTgt>
                                        </p:tgtEl>
                                        <p:attrNameLst>
                                          <p:attrName>ppt_w</p:attrName>
                                        </p:attrNameLst>
                                      </p:cBhvr>
                                      <p:tavLst>
                                        <p:tav tm="0">
                                          <p:val>
                                            <p:strVal val="ppt_w"/>
                                          </p:val>
                                        </p:tav>
                                        <p:tav tm="100000">
                                          <p:val>
                                            <p:fltVal val="0"/>
                                          </p:val>
                                        </p:tav>
                                      </p:tavLst>
                                    </p:anim>
                                    <p:anim calcmode="lin" valueType="num">
                                      <p:cBhvr>
                                        <p:cTn id="7" dur="1000"/>
                                        <p:tgtEl>
                                          <p:spTgt spid="3">
                                            <p:txEl>
                                              <p:pRg st="2" end="2"/>
                                            </p:txEl>
                                          </p:spTgt>
                                        </p:tgtEl>
                                        <p:attrNameLst>
                                          <p:attrName>ppt_h</p:attrName>
                                        </p:attrNameLst>
                                      </p:cBhvr>
                                      <p:tavLst>
                                        <p:tav tm="0">
                                          <p:val>
                                            <p:strVal val="ppt_h"/>
                                          </p:val>
                                        </p:tav>
                                        <p:tav tm="100000">
                                          <p:val>
                                            <p:fltVal val="0"/>
                                          </p:val>
                                        </p:tav>
                                      </p:tavLst>
                                    </p:anim>
                                    <p:anim calcmode="lin" valueType="num">
                                      <p:cBhvr>
                                        <p:cTn id="8"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2" end="2"/>
                                            </p:txEl>
                                          </p:spTgt>
                                        </p:tgtEl>
                                      </p:cBhvr>
                                    </p:animEffect>
                                    <p:set>
                                      <p:cBhvr>
                                        <p:cTn id="10" dur="1" fill="hold">
                                          <p:stCondLst>
                                            <p:cond delay="999"/>
                                          </p:stCondLst>
                                        </p:cTn>
                                        <p:tgtEl>
                                          <p:spTgt spid="3">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3" end="3"/>
                                            </p:txEl>
                                          </p:spTgt>
                                        </p:tgtEl>
                                        <p:attrNameLst>
                                          <p:attrName>ppt_w</p:attrName>
                                        </p:attrNameLst>
                                      </p:cBhvr>
                                      <p:tavLst>
                                        <p:tav tm="0">
                                          <p:val>
                                            <p:strVal val="ppt_w"/>
                                          </p:val>
                                        </p:tav>
                                        <p:tav tm="100000">
                                          <p:val>
                                            <p:fltVal val="0"/>
                                          </p:val>
                                        </p:tav>
                                      </p:tavLst>
                                    </p:anim>
                                    <p:anim calcmode="lin" valueType="num">
                                      <p:cBhvr>
                                        <p:cTn id="13" dur="1000"/>
                                        <p:tgtEl>
                                          <p:spTgt spid="3">
                                            <p:txEl>
                                              <p:pRg st="3" end="3"/>
                                            </p:txEl>
                                          </p:spTgt>
                                        </p:tgtEl>
                                        <p:attrNameLst>
                                          <p:attrName>ppt_h</p:attrName>
                                        </p:attrNameLst>
                                      </p:cBhvr>
                                      <p:tavLst>
                                        <p:tav tm="0">
                                          <p:val>
                                            <p:strVal val="ppt_h"/>
                                          </p:val>
                                        </p:tav>
                                        <p:tav tm="100000">
                                          <p:val>
                                            <p:fltVal val="0"/>
                                          </p:val>
                                        </p:tav>
                                      </p:tavLst>
                                    </p:anim>
                                    <p:anim calcmode="lin" valueType="num">
                                      <p:cBhvr>
                                        <p:cTn id="14"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3" end="3"/>
                                            </p:txEl>
                                          </p:spTgt>
                                        </p:tgtEl>
                                      </p:cBhvr>
                                    </p:animEffect>
                                    <p:set>
                                      <p:cBhvr>
                                        <p:cTn id="16"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Mục</a:t>
            </a:r>
            <a:r>
              <a:rPr lang="en-US" dirty="0"/>
              <a:t> </a:t>
            </a:r>
            <a:r>
              <a:rPr lang="en-US" dirty="0" err="1"/>
              <a:t>tiêu</a:t>
            </a:r>
            <a:r>
              <a:rPr lang="en-US" dirty="0"/>
              <a:t> </a:t>
            </a:r>
            <a:r>
              <a:rPr lang="en-US" dirty="0" err="1"/>
              <a:t>bài</a:t>
            </a:r>
            <a:r>
              <a:rPr lang="en-US" dirty="0"/>
              <a:t> </a:t>
            </a:r>
            <a:r>
              <a:rPr lang="en-US" dirty="0" err="1"/>
              <a:t>học</a:t>
            </a:r>
            <a:endParaRPr lang="en-US" dirty="0"/>
          </a:p>
        </p:txBody>
      </p:sp>
      <p:sp>
        <p:nvSpPr>
          <p:cNvPr id="3" name="Content Placeholder 2"/>
          <p:cNvSpPr>
            <a:spLocks noGrp="1"/>
          </p:cNvSpPr>
          <p:nvPr>
            <p:ph type="body" sz="quarter" idx="13"/>
          </p:nvPr>
        </p:nvSpPr>
        <p:spPr>
          <a:xfrm>
            <a:off x="457200" y="925417"/>
            <a:ext cx="8229600" cy="3627533"/>
          </a:xfrm>
        </p:spPr>
        <p:txBody>
          <a:bodyPr anchor="ctr"/>
          <a:lstStyle/>
          <a:p>
            <a:pPr algn="just"/>
            <a:r>
              <a:rPr lang="en-US" dirty="0" err="1"/>
              <a:t>Các</a:t>
            </a:r>
            <a:r>
              <a:rPr lang="en-US" dirty="0"/>
              <a:t> </a:t>
            </a:r>
            <a:r>
              <a:rPr lang="en-US" dirty="0" err="1"/>
              <a:t>cách</a:t>
            </a:r>
            <a:r>
              <a:rPr lang="en-US" dirty="0"/>
              <a:t> </a:t>
            </a:r>
            <a:r>
              <a:rPr lang="en-US" dirty="0" err="1"/>
              <a:t>thức</a:t>
            </a:r>
            <a:r>
              <a:rPr lang="en-US" dirty="0"/>
              <a:t> </a:t>
            </a:r>
            <a:r>
              <a:rPr lang="en-US" dirty="0" err="1"/>
              <a:t>tổ</a:t>
            </a:r>
            <a:r>
              <a:rPr lang="en-US" dirty="0"/>
              <a:t> </a:t>
            </a:r>
            <a:r>
              <a:rPr lang="en-US" dirty="0" err="1"/>
              <a:t>chức</a:t>
            </a:r>
            <a:r>
              <a:rPr lang="en-US" dirty="0"/>
              <a:t> </a:t>
            </a:r>
            <a:r>
              <a:rPr lang="en-US" dirty="0" err="1"/>
              <a:t>dữ</a:t>
            </a:r>
            <a:r>
              <a:rPr lang="en-US" dirty="0"/>
              <a:t> </a:t>
            </a:r>
            <a:r>
              <a:rPr lang="en-US" dirty="0" err="1"/>
              <a:t>liệu</a:t>
            </a:r>
            <a:r>
              <a:rPr lang="en-US" dirty="0"/>
              <a:t> </a:t>
            </a:r>
            <a:r>
              <a:rPr lang="en-US" dirty="0" err="1"/>
              <a:t>trong</a:t>
            </a:r>
            <a:r>
              <a:rPr lang="en-US" dirty="0"/>
              <a:t> </a:t>
            </a:r>
            <a:r>
              <a:rPr lang="en-US" dirty="0" err="1"/>
              <a:t>trang</a:t>
            </a:r>
            <a:r>
              <a:rPr lang="en-US" dirty="0"/>
              <a:t> </a:t>
            </a:r>
            <a:r>
              <a:rPr lang="en-US" dirty="0" err="1"/>
              <a:t>tính</a:t>
            </a:r>
            <a:r>
              <a:rPr lang="en-US" dirty="0"/>
              <a:t>,</a:t>
            </a:r>
          </a:p>
          <a:p>
            <a:pPr algn="just"/>
            <a:r>
              <a:rPr lang="en-US" dirty="0" err="1"/>
              <a:t>Tạo</a:t>
            </a:r>
            <a:r>
              <a:rPr lang="en-US" dirty="0"/>
              <a:t>, </a:t>
            </a:r>
            <a:r>
              <a:rPr lang="en-US" dirty="0" err="1"/>
              <a:t>hiệu</a:t>
            </a:r>
            <a:r>
              <a:rPr lang="en-US" dirty="0"/>
              <a:t> </a:t>
            </a:r>
            <a:r>
              <a:rPr lang="en-US" dirty="0" err="1"/>
              <a:t>chỉnh</a:t>
            </a:r>
            <a:r>
              <a:rPr lang="en-US" dirty="0"/>
              <a:t> </a:t>
            </a:r>
            <a:r>
              <a:rPr lang="en-US" dirty="0" err="1"/>
              <a:t>và</a:t>
            </a:r>
            <a:r>
              <a:rPr lang="en-US" dirty="0"/>
              <a:t> </a:t>
            </a:r>
            <a:r>
              <a:rPr lang="en-US" dirty="0" err="1"/>
              <a:t>xóa</a:t>
            </a:r>
            <a:r>
              <a:rPr lang="en-US" dirty="0"/>
              <a:t> </a:t>
            </a:r>
            <a:r>
              <a:rPr lang="en-US" dirty="0" err="1"/>
              <a:t>các</a:t>
            </a:r>
            <a:r>
              <a:rPr lang="en-US" dirty="0"/>
              <a:t> </a:t>
            </a:r>
            <a:r>
              <a:rPr lang="en-US" dirty="0" err="1"/>
              <a:t>vùng</a:t>
            </a:r>
            <a:r>
              <a:rPr lang="en-US" dirty="0"/>
              <a:t> </a:t>
            </a:r>
            <a:r>
              <a:rPr lang="en-US" dirty="0" err="1"/>
              <a:t>tính</a:t>
            </a:r>
            <a:r>
              <a:rPr lang="en-US" dirty="0"/>
              <a:t>,</a:t>
            </a:r>
          </a:p>
          <a:p>
            <a:pPr algn="just"/>
            <a:r>
              <a:rPr lang="en-US" dirty="0"/>
              <a:t>Di </a:t>
            </a:r>
            <a:r>
              <a:rPr lang="en-US" dirty="0" err="1"/>
              <a:t>chuyển</a:t>
            </a:r>
            <a:r>
              <a:rPr lang="en-US" dirty="0"/>
              <a:t> </a:t>
            </a:r>
            <a:r>
              <a:rPr lang="en-US" dirty="0" err="1"/>
              <a:t>đến</a:t>
            </a:r>
            <a:r>
              <a:rPr lang="en-US" dirty="0"/>
              <a:t> </a:t>
            </a:r>
            <a:r>
              <a:rPr lang="en-US" dirty="0" err="1"/>
              <a:t>các</a:t>
            </a:r>
            <a:r>
              <a:rPr lang="en-US" dirty="0"/>
              <a:t> ô </a:t>
            </a:r>
            <a:r>
              <a:rPr lang="en-US" dirty="0" err="1"/>
              <a:t>và</a:t>
            </a:r>
            <a:r>
              <a:rPr lang="en-US" dirty="0"/>
              <a:t> </a:t>
            </a:r>
            <a:r>
              <a:rPr lang="en-US" dirty="0" err="1"/>
              <a:t>các</a:t>
            </a:r>
            <a:r>
              <a:rPr lang="en-US" dirty="0"/>
              <a:t> </a:t>
            </a:r>
            <a:r>
              <a:rPr lang="en-US" dirty="0" err="1"/>
              <a:t>vùng</a:t>
            </a:r>
            <a:r>
              <a:rPr lang="en-US" dirty="0"/>
              <a:t>,</a:t>
            </a:r>
          </a:p>
          <a:p>
            <a:pPr algn="just"/>
            <a:r>
              <a:rPr lang="en-US" dirty="0" err="1"/>
              <a:t>Chuyển</a:t>
            </a:r>
            <a:r>
              <a:rPr lang="en-US" dirty="0"/>
              <a:t> </a:t>
            </a:r>
            <a:r>
              <a:rPr lang="en-US" dirty="0" err="1"/>
              <a:t>một</a:t>
            </a:r>
            <a:r>
              <a:rPr lang="en-US" dirty="0"/>
              <a:t> </a:t>
            </a:r>
            <a:r>
              <a:rPr lang="en-US" dirty="0" err="1"/>
              <a:t>vùng</a:t>
            </a:r>
            <a:r>
              <a:rPr lang="en-US" dirty="0"/>
              <a:t> </a:t>
            </a:r>
            <a:r>
              <a:rPr lang="en-US" dirty="0" err="1"/>
              <a:t>thành</a:t>
            </a:r>
            <a:r>
              <a:rPr lang="en-US" dirty="0"/>
              <a:t> </a:t>
            </a:r>
            <a:r>
              <a:rPr lang="en-US" dirty="0" err="1"/>
              <a:t>bảng</a:t>
            </a:r>
            <a:r>
              <a:rPr lang="en-US" dirty="0"/>
              <a:t> </a:t>
            </a:r>
            <a:r>
              <a:rPr lang="en-US" dirty="0" err="1"/>
              <a:t>biểu</a:t>
            </a:r>
            <a:r>
              <a:rPr lang="en-US" dirty="0"/>
              <a:t>,</a:t>
            </a:r>
          </a:p>
          <a:p>
            <a:pPr algn="just"/>
            <a:r>
              <a:rPr lang="en-US" dirty="0" err="1"/>
              <a:t>Hiệu</a:t>
            </a:r>
            <a:r>
              <a:rPr lang="en-US" dirty="0"/>
              <a:t> </a:t>
            </a:r>
            <a:r>
              <a:rPr lang="en-US" dirty="0" err="1"/>
              <a:t>chỉnh</a:t>
            </a:r>
            <a:r>
              <a:rPr lang="en-US" dirty="0"/>
              <a:t> </a:t>
            </a:r>
            <a:r>
              <a:rPr lang="en-US" dirty="0" err="1"/>
              <a:t>và</a:t>
            </a:r>
            <a:r>
              <a:rPr lang="en-US" dirty="0"/>
              <a:t> </a:t>
            </a:r>
            <a:r>
              <a:rPr lang="en-US" dirty="0" err="1"/>
              <a:t>định</a:t>
            </a:r>
            <a:r>
              <a:rPr lang="en-US" dirty="0"/>
              <a:t> </a:t>
            </a:r>
            <a:r>
              <a:rPr lang="en-US" dirty="0" err="1"/>
              <a:t>dạng</a:t>
            </a:r>
            <a:r>
              <a:rPr lang="en-US" dirty="0"/>
              <a:t> </a:t>
            </a:r>
            <a:r>
              <a:rPr lang="en-US" dirty="0" err="1"/>
              <a:t>bảng</a:t>
            </a:r>
            <a:r>
              <a:rPr lang="en-US" dirty="0"/>
              <a:t> </a:t>
            </a:r>
            <a:r>
              <a:rPr lang="en-US" dirty="0" err="1"/>
              <a:t>biểu</a:t>
            </a:r>
            <a:r>
              <a:rPr lang="en-US" dirty="0"/>
              <a:t>,</a:t>
            </a:r>
          </a:p>
          <a:p>
            <a:pPr algn="just"/>
            <a:r>
              <a:rPr lang="en-US" dirty="0" err="1"/>
              <a:t>Sắp</a:t>
            </a:r>
            <a:r>
              <a:rPr lang="en-US" dirty="0"/>
              <a:t> </a:t>
            </a:r>
            <a:r>
              <a:rPr lang="en-US" dirty="0" err="1"/>
              <a:t>xếp</a:t>
            </a:r>
            <a:r>
              <a:rPr lang="en-US" dirty="0"/>
              <a:t> </a:t>
            </a:r>
            <a:r>
              <a:rPr lang="en-US" dirty="0" err="1"/>
              <a:t>và</a:t>
            </a:r>
            <a:r>
              <a:rPr lang="en-US" dirty="0"/>
              <a:t> </a:t>
            </a:r>
            <a:r>
              <a:rPr lang="en-US" dirty="0" err="1"/>
              <a:t>lọc</a:t>
            </a:r>
            <a:r>
              <a:rPr lang="en-US" dirty="0"/>
              <a:t> </a:t>
            </a:r>
            <a:r>
              <a:rPr lang="en-US" dirty="0" err="1"/>
              <a:t>dữ</a:t>
            </a:r>
            <a:r>
              <a:rPr lang="en-US" dirty="0"/>
              <a:t> </a:t>
            </a:r>
            <a:r>
              <a:rPr lang="en-US" dirty="0" err="1"/>
              <a:t>liệu</a:t>
            </a:r>
            <a:r>
              <a:rPr lang="en-US" dirty="0"/>
              <a:t>, </a:t>
            </a:r>
          </a:p>
          <a:p>
            <a:pPr algn="just"/>
            <a:r>
              <a:rPr lang="en-US" dirty="0" err="1"/>
              <a:t>Loại</a:t>
            </a:r>
            <a:r>
              <a:rPr lang="en-US" dirty="0"/>
              <a:t> </a:t>
            </a:r>
            <a:r>
              <a:rPr lang="en-US" dirty="0" err="1"/>
              <a:t>bỏ</a:t>
            </a:r>
            <a:r>
              <a:rPr lang="en-US" dirty="0"/>
              <a:t> </a:t>
            </a:r>
            <a:r>
              <a:rPr lang="en-US" dirty="0" err="1"/>
              <a:t>các</a:t>
            </a:r>
            <a:r>
              <a:rPr lang="en-US" dirty="0"/>
              <a:t> </a:t>
            </a:r>
            <a:r>
              <a:rPr lang="en-US" dirty="0" err="1"/>
              <a:t>dòng</a:t>
            </a:r>
            <a:r>
              <a:rPr lang="en-US" dirty="0"/>
              <a:t> </a:t>
            </a:r>
            <a:r>
              <a:rPr lang="en-US" dirty="0" err="1"/>
              <a:t>dữ</a:t>
            </a:r>
            <a:r>
              <a:rPr lang="en-US" dirty="0"/>
              <a:t> </a:t>
            </a:r>
            <a:r>
              <a:rPr lang="en-US" dirty="0" err="1"/>
              <a:t>liệu</a:t>
            </a:r>
            <a:r>
              <a:rPr lang="en-US" dirty="0"/>
              <a:t> </a:t>
            </a:r>
            <a:r>
              <a:rPr lang="en-US" dirty="0" err="1"/>
              <a:t>trùng</a:t>
            </a:r>
            <a:r>
              <a:rPr lang="en-US" dirty="0"/>
              <a:t> </a:t>
            </a:r>
            <a:r>
              <a:rPr lang="en-US" dirty="0" err="1"/>
              <a:t>lặp</a:t>
            </a:r>
            <a:r>
              <a:rPr lang="en-US" dirty="0"/>
              <a:t> </a:t>
            </a:r>
            <a:r>
              <a:rPr lang="en-US" dirty="0" err="1"/>
              <a:t>trong</a:t>
            </a:r>
            <a:r>
              <a:rPr lang="en-US" dirty="0"/>
              <a:t> </a:t>
            </a:r>
            <a:r>
              <a:rPr lang="en-US" dirty="0" err="1"/>
              <a:t>một</a:t>
            </a:r>
            <a:r>
              <a:rPr lang="en-US" dirty="0"/>
              <a:t> </a:t>
            </a:r>
            <a:r>
              <a:rPr lang="en-US" dirty="0" err="1"/>
              <a:t>vùng</a:t>
            </a:r>
            <a:r>
              <a:rPr lang="en-US" dirty="0"/>
              <a:t>,</a:t>
            </a:r>
          </a:p>
          <a:p>
            <a:pPr algn="just"/>
            <a:r>
              <a:rPr lang="en-US" dirty="0" err="1"/>
              <a:t>Phác</a:t>
            </a:r>
            <a:r>
              <a:rPr lang="en-US" dirty="0"/>
              <a:t> </a:t>
            </a:r>
            <a:r>
              <a:rPr lang="en-US" dirty="0" err="1"/>
              <a:t>thảo</a:t>
            </a:r>
            <a:r>
              <a:rPr lang="en-US" dirty="0"/>
              <a:t> </a:t>
            </a:r>
            <a:r>
              <a:rPr lang="en-US" dirty="0" err="1"/>
              <a:t>và</a:t>
            </a:r>
            <a:r>
              <a:rPr lang="en-US" dirty="0"/>
              <a:t> </a:t>
            </a:r>
            <a:r>
              <a:rPr lang="en-US" dirty="0" err="1"/>
              <a:t>nhóm</a:t>
            </a:r>
            <a:r>
              <a:rPr lang="en-US" dirty="0"/>
              <a:t> </a:t>
            </a:r>
            <a:r>
              <a:rPr lang="en-US" dirty="0" err="1"/>
              <a:t>dữ</a:t>
            </a:r>
            <a:r>
              <a:rPr lang="en-US" dirty="0"/>
              <a:t> </a:t>
            </a:r>
            <a:r>
              <a:rPr lang="en-US" dirty="0" err="1"/>
              <a:t>liệu</a:t>
            </a:r>
            <a:r>
              <a:rPr lang="en-US" dirty="0"/>
              <a:t>.</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a:t>
            </a:fld>
            <a:endParaRPr lang="en-US"/>
          </a:p>
        </p:txBody>
      </p:sp>
    </p:spTree>
    <p:extLst>
      <p:ext uri="{BB962C8B-B14F-4D97-AF65-F5344CB8AC3E}">
        <p14:creationId xmlns:p14="http://schemas.microsoft.com/office/powerpoint/2010/main" val="39093312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lgn="just">
              <a:buFont typeface="+mj-lt"/>
              <a:buAutoNum type="arabicPeriod" startAt="6"/>
            </a:pPr>
            <a:r>
              <a:rPr lang="vi-VN" dirty="0"/>
              <a:t>Sắp xếp theo nhiều cấp hữu ích mỗi khi cột sắp xếp có nhiều dòng trùng giá trị.</a:t>
            </a:r>
          </a:p>
          <a:p>
            <a:pPr marL="920750" lvl="2" indent="-457200" algn="just">
              <a:buFont typeface="+mj-lt"/>
              <a:buAutoNum type="alphaLcPeriod"/>
            </a:pPr>
            <a:r>
              <a:rPr lang="vi-VN" sz="2200" dirty="0"/>
              <a:t>Đúng</a:t>
            </a:r>
          </a:p>
          <a:p>
            <a:pPr marL="920750" lvl="2" indent="-457200" algn="just">
              <a:buFont typeface="+mj-lt"/>
              <a:buAutoNum type="alphaLcPeriod"/>
            </a:pPr>
            <a:r>
              <a:rPr lang="vi-VN" sz="2200" dirty="0"/>
              <a:t>Sai</a:t>
            </a:r>
          </a:p>
        </p:txBody>
      </p:sp>
      <p:sp>
        <p:nvSpPr>
          <p:cNvPr id="4" name="Date Placeholder 3"/>
          <p:cNvSpPr>
            <a:spLocks noGrp="1"/>
          </p:cNvSpPr>
          <p:nvPr>
            <p:ph type="dt" sz="half" idx="14"/>
          </p:nvPr>
        </p:nvSpPr>
        <p:spPr/>
        <p:txBody>
          <a:bodyPr/>
          <a:lstStyle/>
          <a:p>
            <a:fld id="{5212DB7B-B5CD-4B9D-8C20-E5252F8E7331}" type="datetime1">
              <a:rPr lang="en-US" smtClean="0"/>
              <a:t>9/10/2019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30</a:t>
            </a:fld>
            <a:endParaRPr lang="en-US"/>
          </a:p>
        </p:txBody>
      </p:sp>
    </p:spTree>
    <p:extLst>
      <p:ext uri="{BB962C8B-B14F-4D97-AF65-F5344CB8AC3E}">
        <p14:creationId xmlns:p14="http://schemas.microsoft.com/office/powerpoint/2010/main" val="8948242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2" end="2"/>
                                            </p:txEl>
                                          </p:spTgt>
                                        </p:tgtEl>
                                        <p:attrNameLst>
                                          <p:attrName>ppt_w</p:attrName>
                                        </p:attrNameLst>
                                      </p:cBhvr>
                                      <p:tavLst>
                                        <p:tav tm="0">
                                          <p:val>
                                            <p:strVal val="ppt_w"/>
                                          </p:val>
                                        </p:tav>
                                        <p:tav tm="100000">
                                          <p:val>
                                            <p:fltVal val="0"/>
                                          </p:val>
                                        </p:tav>
                                      </p:tavLst>
                                    </p:anim>
                                    <p:anim calcmode="lin" valueType="num">
                                      <p:cBhvr>
                                        <p:cTn id="7" dur="1000"/>
                                        <p:tgtEl>
                                          <p:spTgt spid="3">
                                            <p:txEl>
                                              <p:pRg st="2" end="2"/>
                                            </p:txEl>
                                          </p:spTgt>
                                        </p:tgtEl>
                                        <p:attrNameLst>
                                          <p:attrName>ppt_h</p:attrName>
                                        </p:attrNameLst>
                                      </p:cBhvr>
                                      <p:tavLst>
                                        <p:tav tm="0">
                                          <p:val>
                                            <p:strVal val="ppt_h"/>
                                          </p:val>
                                        </p:tav>
                                        <p:tav tm="100000">
                                          <p:val>
                                            <p:fltVal val="0"/>
                                          </p:val>
                                        </p:tav>
                                      </p:tavLst>
                                    </p:anim>
                                    <p:anim calcmode="lin" valueType="num">
                                      <p:cBhvr>
                                        <p:cTn id="8"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2" end="2"/>
                                            </p:txEl>
                                          </p:spTgt>
                                        </p:tgtEl>
                                      </p:cBhvr>
                                    </p:animEffect>
                                    <p:set>
                                      <p:cBhvr>
                                        <p:cTn id="10"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fontScale="92500" lnSpcReduction="10000"/>
          </a:bodyPr>
          <a:lstStyle/>
          <a:p>
            <a:pPr marL="457200" lvl="0" indent="-457200" algn="just">
              <a:buFont typeface="+mj-lt"/>
              <a:buAutoNum type="arabicPeriod" startAt="7"/>
            </a:pPr>
            <a:r>
              <a:rPr lang="vi-VN" dirty="0"/>
              <a:t>Sự khác biệt giữa sắp xếp và lọc thông tin là gì?</a:t>
            </a:r>
          </a:p>
          <a:p>
            <a:pPr marL="920750" lvl="2" indent="-457200" algn="just">
              <a:buFont typeface="+mj-lt"/>
              <a:buAutoNum type="alphaLcPeriod"/>
            </a:pPr>
            <a:r>
              <a:rPr lang="vi-VN" sz="2200" dirty="0"/>
              <a:t>Sắp xếp vừa thay đổi thứ tự dữ liệu vừa ẩn tạm thời các dòng/cột, lọc thông tin chỉ ẩn tạm thời các dòng/cột.</a:t>
            </a:r>
          </a:p>
          <a:p>
            <a:pPr marL="920750" lvl="2" indent="-457200" algn="just">
              <a:buFont typeface="+mj-lt"/>
              <a:buAutoNum type="alphaLcPeriod"/>
            </a:pPr>
            <a:r>
              <a:rPr lang="vi-VN" sz="2200" dirty="0"/>
              <a:t>Sắp xếp thay đổi thứ tự dữ liệu nhưng hiển thị toàn bộ dữ liệu, lọc thông tin vừa thay đổi thứ tự dữ liệu vừa ẩn tạm thời các dòng/cột.</a:t>
            </a:r>
          </a:p>
          <a:p>
            <a:pPr marL="920750" lvl="2" indent="-457200" algn="just">
              <a:buFont typeface="+mj-lt"/>
              <a:buAutoNum type="alphaLcPeriod"/>
            </a:pPr>
            <a:r>
              <a:rPr lang="vi-VN" sz="2200" dirty="0"/>
              <a:t>Sắp xếp thay đổi thứ tự dữ liệu nhưng hiển thị toàn bộ dữ liệu, lọc thông tin không thay đổi thứ tự dữ liệu nhưng ẩn tạm thời các dòng/cột.</a:t>
            </a:r>
          </a:p>
          <a:p>
            <a:pPr marL="920750" lvl="2" indent="-457200" algn="just">
              <a:buFont typeface="+mj-lt"/>
              <a:buAutoNum type="alphaLcPeriod"/>
            </a:pPr>
            <a:r>
              <a:rPr lang="vi-VN" sz="2200" dirty="0"/>
              <a:t>Lọc thông tin thay đổi thứ tự dữ liệu nhưng hiển thị toàn bộ dữ liệu, sắp xếp không thay đổi thứ tự dữ liệu nhưng ẩn tạm thời các dòng/cột.</a:t>
            </a:r>
          </a:p>
          <a:p>
            <a:pPr marL="862013" lvl="1" indent="-400050" algn="just">
              <a:buFont typeface="+mj-lt"/>
              <a:buAutoNum type="alphaLcPeriod"/>
            </a:pPr>
            <a:endParaRPr lang="vi-VN" dirty="0"/>
          </a:p>
        </p:txBody>
      </p:sp>
      <p:sp>
        <p:nvSpPr>
          <p:cNvPr id="4" name="Date Placeholder 3"/>
          <p:cNvSpPr>
            <a:spLocks noGrp="1"/>
          </p:cNvSpPr>
          <p:nvPr>
            <p:ph type="dt" sz="half" idx="14"/>
          </p:nvPr>
        </p:nvSpPr>
        <p:spPr/>
        <p:txBody>
          <a:bodyPr/>
          <a:lstStyle/>
          <a:p>
            <a:fld id="{27D83814-3A62-483B-871D-1A61A147E4BE}" type="datetime1">
              <a:rPr lang="en-US" smtClean="0"/>
              <a:t>9/10/2019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31</a:t>
            </a:fld>
            <a:endParaRPr lang="en-US"/>
          </a:p>
        </p:txBody>
      </p:sp>
    </p:spTree>
    <p:extLst>
      <p:ext uri="{BB962C8B-B14F-4D97-AF65-F5344CB8AC3E}">
        <p14:creationId xmlns:p14="http://schemas.microsoft.com/office/powerpoint/2010/main" val="25948515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7" y="935183"/>
            <a:ext cx="8442301" cy="3579668"/>
          </a:xfrm>
        </p:spPr>
        <p:txBody>
          <a:bodyPr>
            <a:normAutofit lnSpcReduction="10000"/>
          </a:bodyPr>
          <a:lstStyle/>
          <a:p>
            <a:pPr marL="457200" lvl="0" indent="-457200" algn="just">
              <a:buFont typeface="+mj-lt"/>
              <a:buAutoNum type="arabicPeriod" startAt="8"/>
            </a:pPr>
            <a:r>
              <a:rPr lang="vi-VN" dirty="0"/>
              <a:t>Phép so sánh nào được sử dụng để lọc các loại dữ liệu văn bản, số và thời gian:</a:t>
            </a:r>
          </a:p>
          <a:p>
            <a:pPr marL="798513" lvl="2" indent="-334963" algn="just">
              <a:buFont typeface="+mj-lt"/>
              <a:buAutoNum type="alphaLcPeriod"/>
            </a:pPr>
            <a:r>
              <a:rPr lang="vi-VN" sz="2200" dirty="0"/>
              <a:t>Next month</a:t>
            </a:r>
          </a:p>
          <a:p>
            <a:pPr marL="798513" lvl="2" indent="-334963" algn="just">
              <a:buFont typeface="+mj-lt"/>
              <a:buAutoNum type="alphaLcPeriod"/>
            </a:pPr>
            <a:r>
              <a:rPr lang="vi-VN" sz="2200" dirty="0"/>
              <a:t>Top 10</a:t>
            </a:r>
          </a:p>
          <a:p>
            <a:pPr marL="798513" lvl="2" indent="-334963" algn="just">
              <a:buFont typeface="+mj-lt"/>
              <a:buAutoNum type="alphaLcPeriod"/>
            </a:pPr>
            <a:r>
              <a:rPr lang="vi-VN" sz="2200" dirty="0"/>
              <a:t>Equals and Does not equal </a:t>
            </a:r>
          </a:p>
          <a:p>
            <a:pPr marL="798513" lvl="2" indent="-334963" algn="just">
              <a:buFont typeface="+mj-lt"/>
              <a:buAutoNum type="alphaLcPeriod"/>
            </a:pPr>
            <a:r>
              <a:rPr lang="vi-VN" sz="2200" dirty="0"/>
              <a:t>Between</a:t>
            </a:r>
            <a:endParaRPr lang="en-US" sz="2200" dirty="0"/>
          </a:p>
          <a:p>
            <a:pPr marL="798513" lvl="2" indent="-334963" algn="just">
              <a:buFont typeface="+mj-lt"/>
              <a:buAutoNum type="alphaLcPeriod"/>
            </a:pPr>
            <a:r>
              <a:rPr lang="en-US" sz="2200" dirty="0"/>
              <a:t>Above average </a:t>
            </a:r>
          </a:p>
          <a:p>
            <a:pPr marL="798513" lvl="2" indent="-334963" algn="just">
              <a:buFont typeface="+mj-lt"/>
              <a:buAutoNum type="alphaLcPeriod"/>
            </a:pPr>
            <a:r>
              <a:rPr lang="en-US" sz="2200" dirty="0"/>
              <a:t>Begins with</a:t>
            </a:r>
          </a:p>
          <a:p>
            <a:pPr marL="798513" lvl="2" indent="-334963" algn="just">
              <a:buFont typeface="+mj-lt"/>
              <a:buAutoNum type="alphaLcPeriod"/>
            </a:pPr>
            <a:r>
              <a:rPr lang="en-US" sz="2200" dirty="0"/>
              <a:t>Contains</a:t>
            </a:r>
          </a:p>
          <a:p>
            <a:pPr marL="798513" lvl="2" indent="-334963" algn="just">
              <a:buFont typeface="+mj-lt"/>
              <a:buAutoNum type="alphaLcPeriod"/>
            </a:pPr>
            <a:endParaRPr lang="vi-VN" sz="2200" dirty="0"/>
          </a:p>
          <a:p>
            <a:pPr marL="1325563" lvl="2" indent="-457200" algn="just">
              <a:buFont typeface="+mj-lt"/>
              <a:buAutoNum type="alphaLcPeriod"/>
            </a:pPr>
            <a:endParaRPr lang="vi-VN" sz="2200" dirty="0"/>
          </a:p>
          <a:p>
            <a:pPr algn="just"/>
            <a:endParaRPr lang="en-US" dirty="0"/>
          </a:p>
        </p:txBody>
      </p:sp>
      <p:sp>
        <p:nvSpPr>
          <p:cNvPr id="4" name="Date Placeholder 3"/>
          <p:cNvSpPr>
            <a:spLocks noGrp="1"/>
          </p:cNvSpPr>
          <p:nvPr>
            <p:ph type="dt" sz="half" idx="14"/>
          </p:nvPr>
        </p:nvSpPr>
        <p:spPr/>
        <p:txBody>
          <a:bodyPr/>
          <a:lstStyle/>
          <a:p>
            <a:fld id="{08F485B8-EF85-4E07-A42B-2357C4C80FE7}" type="datetime1">
              <a:rPr lang="en-US" smtClean="0"/>
              <a:t>9/10/2019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32</a:t>
            </a:fld>
            <a:endParaRPr lang="en-US"/>
          </a:p>
        </p:txBody>
      </p:sp>
    </p:spTree>
    <p:extLst>
      <p:ext uri="{BB962C8B-B14F-4D97-AF65-F5344CB8AC3E}">
        <p14:creationId xmlns:p14="http://schemas.microsoft.com/office/powerpoint/2010/main" val="3923362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par>
                                <p:cTn id="23" presetID="31" presetClass="exit" presetSubtype="0" fill="hold" nodeType="withEffect">
                                  <p:stCondLst>
                                    <p:cond delay="0"/>
                                  </p:stCondLst>
                                  <p:childTnLst>
                                    <p:anim calcmode="lin" valueType="num">
                                      <p:cBhvr>
                                        <p:cTn id="24" dur="1000"/>
                                        <p:tgtEl>
                                          <p:spTgt spid="3">
                                            <p:txEl>
                                              <p:pRg st="5" end="5"/>
                                            </p:txEl>
                                          </p:spTgt>
                                        </p:tgtEl>
                                        <p:attrNameLst>
                                          <p:attrName>ppt_w</p:attrName>
                                        </p:attrNameLst>
                                      </p:cBhvr>
                                      <p:tavLst>
                                        <p:tav tm="0">
                                          <p:val>
                                            <p:strVal val="ppt_w"/>
                                          </p:val>
                                        </p:tav>
                                        <p:tav tm="100000">
                                          <p:val>
                                            <p:fltVal val="0"/>
                                          </p:val>
                                        </p:tav>
                                      </p:tavLst>
                                    </p:anim>
                                    <p:anim calcmode="lin" valueType="num">
                                      <p:cBhvr>
                                        <p:cTn id="25" dur="1000"/>
                                        <p:tgtEl>
                                          <p:spTgt spid="3">
                                            <p:txEl>
                                              <p:pRg st="5" end="5"/>
                                            </p:txEl>
                                          </p:spTgt>
                                        </p:tgtEl>
                                        <p:attrNameLst>
                                          <p:attrName>ppt_h</p:attrName>
                                        </p:attrNameLst>
                                      </p:cBhvr>
                                      <p:tavLst>
                                        <p:tav tm="0">
                                          <p:val>
                                            <p:strVal val="ppt_h"/>
                                          </p:val>
                                        </p:tav>
                                        <p:tav tm="100000">
                                          <p:val>
                                            <p:fltVal val="0"/>
                                          </p:val>
                                        </p:tav>
                                      </p:tavLst>
                                    </p:anim>
                                    <p:anim calcmode="lin" valueType="num">
                                      <p:cBhvr>
                                        <p:cTn id="26" dur="1000"/>
                                        <p:tgtEl>
                                          <p:spTgt spid="3">
                                            <p:txEl>
                                              <p:pRg st="5" end="5"/>
                                            </p:txEl>
                                          </p:spTgt>
                                        </p:tgtEl>
                                        <p:attrNameLst>
                                          <p:attrName>style.rotation</p:attrName>
                                        </p:attrNameLst>
                                      </p:cBhvr>
                                      <p:tavLst>
                                        <p:tav tm="0">
                                          <p:val>
                                            <p:fltVal val="0"/>
                                          </p:val>
                                        </p:tav>
                                        <p:tav tm="100000">
                                          <p:val>
                                            <p:fltVal val="90"/>
                                          </p:val>
                                        </p:tav>
                                      </p:tavLst>
                                    </p:anim>
                                    <p:animEffect transition="out" filter="fade">
                                      <p:cBhvr>
                                        <p:cTn id="27" dur="1000"/>
                                        <p:tgtEl>
                                          <p:spTgt spid="3">
                                            <p:txEl>
                                              <p:pRg st="5" end="5"/>
                                            </p:txEl>
                                          </p:spTgt>
                                        </p:tgtEl>
                                      </p:cBhvr>
                                    </p:animEffect>
                                    <p:set>
                                      <p:cBhvr>
                                        <p:cTn id="28" dur="1" fill="hold">
                                          <p:stCondLst>
                                            <p:cond delay="999"/>
                                          </p:stCondLst>
                                        </p:cTn>
                                        <p:tgtEl>
                                          <p:spTgt spid="3">
                                            <p:txEl>
                                              <p:pRg st="5" end="5"/>
                                            </p:txEl>
                                          </p:spTgt>
                                        </p:tgtEl>
                                        <p:attrNameLst>
                                          <p:attrName>style.visibility</p:attrName>
                                        </p:attrNameLst>
                                      </p:cBhvr>
                                      <p:to>
                                        <p:strVal val="hidden"/>
                                      </p:to>
                                    </p:set>
                                  </p:childTnLst>
                                </p:cTn>
                              </p:par>
                              <p:par>
                                <p:cTn id="29" presetID="31" presetClass="exit" presetSubtype="0" fill="hold" nodeType="withEffect">
                                  <p:stCondLst>
                                    <p:cond delay="0"/>
                                  </p:stCondLst>
                                  <p:childTnLst>
                                    <p:anim calcmode="lin" valueType="num">
                                      <p:cBhvr>
                                        <p:cTn id="30" dur="1000"/>
                                        <p:tgtEl>
                                          <p:spTgt spid="3">
                                            <p:txEl>
                                              <p:pRg st="6" end="6"/>
                                            </p:txEl>
                                          </p:spTgt>
                                        </p:tgtEl>
                                        <p:attrNameLst>
                                          <p:attrName>ppt_w</p:attrName>
                                        </p:attrNameLst>
                                      </p:cBhvr>
                                      <p:tavLst>
                                        <p:tav tm="0">
                                          <p:val>
                                            <p:strVal val="ppt_w"/>
                                          </p:val>
                                        </p:tav>
                                        <p:tav tm="100000">
                                          <p:val>
                                            <p:fltVal val="0"/>
                                          </p:val>
                                        </p:tav>
                                      </p:tavLst>
                                    </p:anim>
                                    <p:anim calcmode="lin" valueType="num">
                                      <p:cBhvr>
                                        <p:cTn id="31" dur="1000"/>
                                        <p:tgtEl>
                                          <p:spTgt spid="3">
                                            <p:txEl>
                                              <p:pRg st="6" end="6"/>
                                            </p:txEl>
                                          </p:spTgt>
                                        </p:tgtEl>
                                        <p:attrNameLst>
                                          <p:attrName>ppt_h</p:attrName>
                                        </p:attrNameLst>
                                      </p:cBhvr>
                                      <p:tavLst>
                                        <p:tav tm="0">
                                          <p:val>
                                            <p:strVal val="ppt_h"/>
                                          </p:val>
                                        </p:tav>
                                        <p:tav tm="100000">
                                          <p:val>
                                            <p:fltVal val="0"/>
                                          </p:val>
                                        </p:tav>
                                      </p:tavLst>
                                    </p:anim>
                                    <p:anim calcmode="lin" valueType="num">
                                      <p:cBhvr>
                                        <p:cTn id="32" dur="1000"/>
                                        <p:tgtEl>
                                          <p:spTgt spid="3">
                                            <p:txEl>
                                              <p:pRg st="6" end="6"/>
                                            </p:txEl>
                                          </p:spTgt>
                                        </p:tgtEl>
                                        <p:attrNameLst>
                                          <p:attrName>style.rotation</p:attrName>
                                        </p:attrNameLst>
                                      </p:cBhvr>
                                      <p:tavLst>
                                        <p:tav tm="0">
                                          <p:val>
                                            <p:fltVal val="0"/>
                                          </p:val>
                                        </p:tav>
                                        <p:tav tm="100000">
                                          <p:val>
                                            <p:fltVal val="90"/>
                                          </p:val>
                                        </p:tav>
                                      </p:tavLst>
                                    </p:anim>
                                    <p:animEffect transition="out" filter="fade">
                                      <p:cBhvr>
                                        <p:cTn id="33" dur="1000"/>
                                        <p:tgtEl>
                                          <p:spTgt spid="3">
                                            <p:txEl>
                                              <p:pRg st="6" end="6"/>
                                            </p:txEl>
                                          </p:spTgt>
                                        </p:tgtEl>
                                      </p:cBhvr>
                                    </p:animEffect>
                                    <p:set>
                                      <p:cBhvr>
                                        <p:cTn id="34" dur="1" fill="hold">
                                          <p:stCondLst>
                                            <p:cond delay="999"/>
                                          </p:stCondLst>
                                        </p:cTn>
                                        <p:tgtEl>
                                          <p:spTgt spid="3">
                                            <p:txEl>
                                              <p:pRg st="6" end="6"/>
                                            </p:txEl>
                                          </p:spTgt>
                                        </p:tgtEl>
                                        <p:attrNameLst>
                                          <p:attrName>style.visibility</p:attrName>
                                        </p:attrNameLst>
                                      </p:cBhvr>
                                      <p:to>
                                        <p:strVal val="hidden"/>
                                      </p:to>
                                    </p:set>
                                  </p:childTnLst>
                                </p:cTn>
                              </p:par>
                              <p:par>
                                <p:cTn id="35" presetID="31" presetClass="exit" presetSubtype="0" fill="hold" nodeType="withEffect">
                                  <p:stCondLst>
                                    <p:cond delay="0"/>
                                  </p:stCondLst>
                                  <p:childTnLst>
                                    <p:anim calcmode="lin" valueType="num">
                                      <p:cBhvr>
                                        <p:cTn id="36" dur="1000"/>
                                        <p:tgtEl>
                                          <p:spTgt spid="3">
                                            <p:txEl>
                                              <p:pRg st="7" end="7"/>
                                            </p:txEl>
                                          </p:spTgt>
                                        </p:tgtEl>
                                        <p:attrNameLst>
                                          <p:attrName>ppt_w</p:attrName>
                                        </p:attrNameLst>
                                      </p:cBhvr>
                                      <p:tavLst>
                                        <p:tav tm="0">
                                          <p:val>
                                            <p:strVal val="ppt_w"/>
                                          </p:val>
                                        </p:tav>
                                        <p:tav tm="100000">
                                          <p:val>
                                            <p:fltVal val="0"/>
                                          </p:val>
                                        </p:tav>
                                      </p:tavLst>
                                    </p:anim>
                                    <p:anim calcmode="lin" valueType="num">
                                      <p:cBhvr>
                                        <p:cTn id="37" dur="1000"/>
                                        <p:tgtEl>
                                          <p:spTgt spid="3">
                                            <p:txEl>
                                              <p:pRg st="7" end="7"/>
                                            </p:txEl>
                                          </p:spTgt>
                                        </p:tgtEl>
                                        <p:attrNameLst>
                                          <p:attrName>ppt_h</p:attrName>
                                        </p:attrNameLst>
                                      </p:cBhvr>
                                      <p:tavLst>
                                        <p:tav tm="0">
                                          <p:val>
                                            <p:strVal val="ppt_h"/>
                                          </p:val>
                                        </p:tav>
                                        <p:tav tm="100000">
                                          <p:val>
                                            <p:fltVal val="0"/>
                                          </p:val>
                                        </p:tav>
                                      </p:tavLst>
                                    </p:anim>
                                    <p:anim calcmode="lin" valueType="num">
                                      <p:cBhvr>
                                        <p:cTn id="38" dur="1000"/>
                                        <p:tgtEl>
                                          <p:spTgt spid="3">
                                            <p:txEl>
                                              <p:pRg st="7" end="7"/>
                                            </p:txEl>
                                          </p:spTgt>
                                        </p:tgtEl>
                                        <p:attrNameLst>
                                          <p:attrName>style.rotation</p:attrName>
                                        </p:attrNameLst>
                                      </p:cBhvr>
                                      <p:tavLst>
                                        <p:tav tm="0">
                                          <p:val>
                                            <p:fltVal val="0"/>
                                          </p:val>
                                        </p:tav>
                                        <p:tav tm="100000">
                                          <p:val>
                                            <p:fltVal val="90"/>
                                          </p:val>
                                        </p:tav>
                                      </p:tavLst>
                                    </p:anim>
                                    <p:animEffect transition="out" filter="fade">
                                      <p:cBhvr>
                                        <p:cTn id="39" dur="1000"/>
                                        <p:tgtEl>
                                          <p:spTgt spid="3">
                                            <p:txEl>
                                              <p:pRg st="7" end="7"/>
                                            </p:txEl>
                                          </p:spTgt>
                                        </p:tgtEl>
                                      </p:cBhvr>
                                    </p:animEffect>
                                    <p:set>
                                      <p:cBhvr>
                                        <p:cTn id="40" dur="1" fill="hold">
                                          <p:stCondLst>
                                            <p:cond delay="9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7" y="935183"/>
            <a:ext cx="8442301" cy="3579668"/>
          </a:xfrm>
        </p:spPr>
        <p:txBody>
          <a:bodyPr>
            <a:normAutofit/>
          </a:bodyPr>
          <a:lstStyle/>
          <a:p>
            <a:pPr marL="457200" lvl="0" indent="-457200" algn="just">
              <a:buFont typeface="+mj-lt"/>
              <a:buAutoNum type="arabicPeriod" startAt="9"/>
            </a:pPr>
            <a:r>
              <a:rPr lang="vi-VN" dirty="0"/>
              <a:t>Tính năng Remove Duplicates sẽ xóa các dòng trùng dữ liệu ngay cả khi dữ liệu có khác biệt nhỏ như dư hay thiếu khoảng trắng, dấu phẩy, hay sai chính tả.</a:t>
            </a:r>
          </a:p>
          <a:p>
            <a:pPr marL="920750" lvl="2" indent="-457200" algn="just">
              <a:buFont typeface="+mj-lt"/>
              <a:buAutoNum type="alphaLcPeriod"/>
            </a:pPr>
            <a:r>
              <a:rPr lang="vi-VN" sz="2200" dirty="0"/>
              <a:t>Đúng</a:t>
            </a:r>
          </a:p>
          <a:p>
            <a:pPr marL="920750" lvl="2" indent="-457200" algn="just">
              <a:buFont typeface="+mj-lt"/>
              <a:buAutoNum type="alphaLcPeriod"/>
            </a:pPr>
            <a:r>
              <a:rPr lang="vi-VN" sz="2200" dirty="0"/>
              <a:t>Sai</a:t>
            </a:r>
          </a:p>
        </p:txBody>
      </p:sp>
      <p:sp>
        <p:nvSpPr>
          <p:cNvPr id="4" name="Date Placeholder 3"/>
          <p:cNvSpPr>
            <a:spLocks noGrp="1"/>
          </p:cNvSpPr>
          <p:nvPr>
            <p:ph type="dt" sz="half" idx="14"/>
          </p:nvPr>
        </p:nvSpPr>
        <p:spPr/>
        <p:txBody>
          <a:bodyPr/>
          <a:lstStyle/>
          <a:p>
            <a:fld id="{08F485B8-EF85-4E07-A42B-2357C4C80FE7}" type="datetime1">
              <a:rPr lang="en-US" smtClean="0"/>
              <a:t>9/10/2019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33</a:t>
            </a:fld>
            <a:endParaRPr lang="en-US"/>
          </a:p>
        </p:txBody>
      </p:sp>
    </p:spTree>
    <p:extLst>
      <p:ext uri="{BB962C8B-B14F-4D97-AF65-F5344CB8AC3E}">
        <p14:creationId xmlns:p14="http://schemas.microsoft.com/office/powerpoint/2010/main" val="12282389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7" y="935183"/>
            <a:ext cx="8442301" cy="3579668"/>
          </a:xfrm>
        </p:spPr>
        <p:txBody>
          <a:bodyPr>
            <a:normAutofit/>
          </a:bodyPr>
          <a:lstStyle/>
          <a:p>
            <a:pPr marL="457200" lvl="0" indent="-457200" algn="just">
              <a:buFont typeface="+mj-lt"/>
              <a:buAutoNum type="arabicPeriod" startAt="10"/>
            </a:pPr>
            <a:r>
              <a:rPr lang="vi-VN" dirty="0"/>
              <a:t>Sau khi bạn đã thêm các giá trị thống kê nhóm (ví dụ SUM) cho một cột dữ liệu số trong vùng dữ liệu, bạn có thể thêm các giá trị thống kê nhóm khác cho cùng cột bằng AVERAGE và MAX.</a:t>
            </a:r>
          </a:p>
          <a:p>
            <a:pPr marL="920750" lvl="2" indent="-457200" algn="just">
              <a:buFont typeface="+mj-lt"/>
              <a:buAutoNum type="alphaLcPeriod"/>
            </a:pPr>
            <a:r>
              <a:rPr lang="vi-VN" sz="2200" dirty="0"/>
              <a:t>Đúng</a:t>
            </a:r>
          </a:p>
          <a:p>
            <a:pPr marL="920750" lvl="2" indent="-457200" algn="just">
              <a:buFont typeface="+mj-lt"/>
              <a:buAutoNum type="alphaLcPeriod"/>
            </a:pPr>
            <a:r>
              <a:rPr lang="vi-VN" sz="2200" dirty="0"/>
              <a:t>Sai</a:t>
            </a:r>
          </a:p>
          <a:p>
            <a:pPr algn="just"/>
            <a:endParaRPr lang="en-US" dirty="0"/>
          </a:p>
        </p:txBody>
      </p:sp>
      <p:sp>
        <p:nvSpPr>
          <p:cNvPr id="4" name="Date Placeholder 3"/>
          <p:cNvSpPr>
            <a:spLocks noGrp="1"/>
          </p:cNvSpPr>
          <p:nvPr>
            <p:ph type="dt" sz="half" idx="14"/>
          </p:nvPr>
        </p:nvSpPr>
        <p:spPr/>
        <p:txBody>
          <a:bodyPr/>
          <a:lstStyle/>
          <a:p>
            <a:fld id="{08F485B8-EF85-4E07-A42B-2357C4C80FE7}" type="datetime1">
              <a:rPr lang="en-US" smtClean="0"/>
              <a:t>9/10/2019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34</a:t>
            </a:fld>
            <a:endParaRPr lang="en-US"/>
          </a:p>
        </p:txBody>
      </p:sp>
    </p:spTree>
    <p:extLst>
      <p:ext uri="{BB962C8B-B14F-4D97-AF65-F5344CB8AC3E}">
        <p14:creationId xmlns:p14="http://schemas.microsoft.com/office/powerpoint/2010/main" val="12098190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2" end="2"/>
                                            </p:txEl>
                                          </p:spTgt>
                                        </p:tgtEl>
                                        <p:attrNameLst>
                                          <p:attrName>ppt_w</p:attrName>
                                        </p:attrNameLst>
                                      </p:cBhvr>
                                      <p:tavLst>
                                        <p:tav tm="0">
                                          <p:val>
                                            <p:strVal val="ppt_w"/>
                                          </p:val>
                                        </p:tav>
                                        <p:tav tm="100000">
                                          <p:val>
                                            <p:fltVal val="0"/>
                                          </p:val>
                                        </p:tav>
                                      </p:tavLst>
                                    </p:anim>
                                    <p:anim calcmode="lin" valueType="num">
                                      <p:cBhvr>
                                        <p:cTn id="7" dur="1000"/>
                                        <p:tgtEl>
                                          <p:spTgt spid="3">
                                            <p:txEl>
                                              <p:pRg st="2" end="2"/>
                                            </p:txEl>
                                          </p:spTgt>
                                        </p:tgtEl>
                                        <p:attrNameLst>
                                          <p:attrName>ppt_h</p:attrName>
                                        </p:attrNameLst>
                                      </p:cBhvr>
                                      <p:tavLst>
                                        <p:tav tm="0">
                                          <p:val>
                                            <p:strVal val="ppt_h"/>
                                          </p:val>
                                        </p:tav>
                                        <p:tav tm="100000">
                                          <p:val>
                                            <p:fltVal val="0"/>
                                          </p:val>
                                        </p:tav>
                                      </p:tavLst>
                                    </p:anim>
                                    <p:anim calcmode="lin" valueType="num">
                                      <p:cBhvr>
                                        <p:cTn id="8"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2" end="2"/>
                                            </p:txEl>
                                          </p:spTgt>
                                        </p:tgtEl>
                                      </p:cBhvr>
                                    </p:animEffect>
                                    <p:set>
                                      <p:cBhvr>
                                        <p:cTn id="10"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Làm việc với các tên vùng</a:t>
            </a:r>
            <a:endParaRPr lang="en-US" dirty="0"/>
          </a:p>
        </p:txBody>
      </p:sp>
      <p:sp>
        <p:nvSpPr>
          <p:cNvPr id="3" name="Content Placeholder 2"/>
          <p:cNvSpPr>
            <a:spLocks noGrp="1"/>
          </p:cNvSpPr>
          <p:nvPr>
            <p:ph type="body" sz="quarter" idx="13"/>
          </p:nvPr>
        </p:nvSpPr>
        <p:spPr>
          <a:xfrm>
            <a:off x="220717" y="914400"/>
            <a:ext cx="4971394" cy="3852863"/>
          </a:xfrm>
        </p:spPr>
        <p:txBody>
          <a:bodyPr anchor="t"/>
          <a:lstStyle/>
          <a:p>
            <a:pPr algn="just"/>
            <a:r>
              <a:rPr lang="vi-VN" sz="2200" dirty="0"/>
              <a:t>Trong công thức xử lý số liệu thường tham chiếu đến các ô hay vùng dữ liệu, </a:t>
            </a:r>
            <a:endParaRPr lang="en-US" sz="2200" dirty="0"/>
          </a:p>
          <a:p>
            <a:pPr algn="just"/>
            <a:r>
              <a:rPr lang="en-US" sz="2200" dirty="0"/>
              <a:t>Đ</a:t>
            </a:r>
            <a:r>
              <a:rPr lang="vi-VN" sz="2200" dirty="0"/>
              <a:t>ối với những vùng thường xuyên được tham chiếu, </a:t>
            </a:r>
            <a:r>
              <a:rPr lang="en-US" sz="2200" dirty="0" err="1"/>
              <a:t>việc</a:t>
            </a:r>
            <a:r>
              <a:rPr lang="vi-VN" sz="2200" dirty="0"/>
              <a:t> đặt tên cho vùng sẽ giúp dễ dàng hơn khi sử dụng trong công thức. </a:t>
            </a:r>
            <a:endParaRPr lang="en-US" sz="2200" dirty="0"/>
          </a:p>
          <a:p>
            <a:pPr algn="just"/>
            <a:r>
              <a:rPr lang="en-US" sz="2200" dirty="0" err="1"/>
              <a:t>Đặt</a:t>
            </a:r>
            <a:r>
              <a:rPr lang="en-US" sz="2200" dirty="0"/>
              <a:t> </a:t>
            </a:r>
            <a:r>
              <a:rPr lang="en-US" sz="2200" dirty="0" err="1"/>
              <a:t>tên</a:t>
            </a:r>
            <a:r>
              <a:rPr lang="vi-VN" sz="2200" dirty="0"/>
              <a:t> vùng (Named Range) rất hữu ích trong trường hợp cần kiểm tra lỗi công thức, các tên vùng (Range Name) cũng giúp công thức trở nên dễ hiểu hơn.</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a:t>
            </a:fld>
            <a:endParaRPr lang="en-US"/>
          </a:p>
        </p:txBody>
      </p:sp>
      <p:pic>
        <p:nvPicPr>
          <p:cNvPr id="7" name="Picture 6">
            <a:extLst>
              <a:ext uri="{FF2B5EF4-FFF2-40B4-BE49-F238E27FC236}">
                <a16:creationId xmlns:a16="http://schemas.microsoft.com/office/drawing/2014/main" id="{BAA544E1-EC76-44B6-AB31-F24E28DAF72C}"/>
              </a:ext>
            </a:extLst>
          </p:cNvPr>
          <p:cNvPicPr/>
          <p:nvPr/>
        </p:nvPicPr>
        <p:blipFill>
          <a:blip r:embed="rId2">
            <a:extLst>
              <a:ext uri="{28A0092B-C50C-407E-A947-70E740481C1C}">
                <a14:useLocalDpi xmlns:a14="http://schemas.microsoft.com/office/drawing/2010/main" val="0"/>
              </a:ext>
            </a:extLst>
          </a:blip>
          <a:stretch>
            <a:fillRect/>
          </a:stretch>
        </p:blipFill>
        <p:spPr>
          <a:xfrm>
            <a:off x="5328286" y="1566040"/>
            <a:ext cx="3594998" cy="2499409"/>
          </a:xfrm>
          <a:prstGeom prst="rect">
            <a:avLst/>
          </a:prstGeom>
          <a:ln>
            <a:solidFill>
              <a:schemeClr val="tx1"/>
            </a:solidFill>
          </a:ln>
        </p:spPr>
      </p:pic>
    </p:spTree>
    <p:extLst>
      <p:ext uri="{BB962C8B-B14F-4D97-AF65-F5344CB8AC3E}">
        <p14:creationId xmlns:p14="http://schemas.microsoft.com/office/powerpoint/2010/main" val="5269875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Làm việc với các tên vùng</a:t>
            </a:r>
            <a:endParaRPr lang="en-US" dirty="0"/>
          </a:p>
        </p:txBody>
      </p:sp>
      <p:sp>
        <p:nvSpPr>
          <p:cNvPr id="3" name="Content Placeholder 2"/>
          <p:cNvSpPr>
            <a:spLocks noGrp="1"/>
          </p:cNvSpPr>
          <p:nvPr>
            <p:ph type="body" sz="quarter" idx="13"/>
          </p:nvPr>
        </p:nvSpPr>
        <p:spPr>
          <a:xfrm>
            <a:off x="220716" y="914400"/>
            <a:ext cx="8466083" cy="3852863"/>
          </a:xfrm>
        </p:spPr>
        <p:txBody>
          <a:bodyPr anchor="t"/>
          <a:lstStyle/>
          <a:p>
            <a:pPr algn="just"/>
            <a:r>
              <a:rPr lang="vi-VN" dirty="0"/>
              <a:t>Tạo các tên vùng</a:t>
            </a:r>
            <a:endParaRPr lang="en-US" dirty="0"/>
          </a:p>
          <a:p>
            <a:pPr lvl="1" algn="just"/>
            <a:r>
              <a:rPr lang="en-US" dirty="0"/>
              <a:t>Ng</a:t>
            </a:r>
            <a:r>
              <a:rPr lang="vi-VN" dirty="0"/>
              <a:t>ư</a:t>
            </a:r>
            <a:r>
              <a:rPr lang="en-US" dirty="0" err="1"/>
              <a:t>ời</a:t>
            </a:r>
            <a:r>
              <a:rPr lang="en-US" dirty="0"/>
              <a:t> </a:t>
            </a:r>
            <a:r>
              <a:rPr lang="en-US" dirty="0" err="1"/>
              <a:t>dùng</a:t>
            </a:r>
            <a:r>
              <a:rPr lang="vi-VN" dirty="0"/>
              <a:t> có thể đặt tên cho một vùng dữ liệu, </a:t>
            </a:r>
            <a:endParaRPr lang="en-US" dirty="0"/>
          </a:p>
          <a:p>
            <a:pPr lvl="1" algn="just"/>
            <a:r>
              <a:rPr lang="en-US" dirty="0"/>
              <a:t>C</a:t>
            </a:r>
            <a:r>
              <a:rPr lang="vi-VN" dirty="0"/>
              <a:t>hỉ định phạm vi sử dụng tên vùng trong một trang tính hay toàn bộ sổ tính.</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5</a:t>
            </a:fld>
            <a:endParaRPr lang="en-US"/>
          </a:p>
        </p:txBody>
      </p:sp>
      <p:pic>
        <p:nvPicPr>
          <p:cNvPr id="9" name="Picture 8">
            <a:extLst>
              <a:ext uri="{FF2B5EF4-FFF2-40B4-BE49-F238E27FC236}">
                <a16:creationId xmlns:a16="http://schemas.microsoft.com/office/drawing/2014/main" id="{E88B5A45-9030-498E-813E-43F4FB3823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8123" y="2693270"/>
            <a:ext cx="1998921" cy="1535830"/>
          </a:xfrm>
          <a:prstGeom prst="rect">
            <a:avLst/>
          </a:prstGeom>
        </p:spPr>
      </p:pic>
      <p:pic>
        <p:nvPicPr>
          <p:cNvPr id="12" name="Picture 11">
            <a:extLst>
              <a:ext uri="{FF2B5EF4-FFF2-40B4-BE49-F238E27FC236}">
                <a16:creationId xmlns:a16="http://schemas.microsoft.com/office/drawing/2014/main" id="{AB8C6768-E4A2-402E-A1AF-C486E630AE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0897" y="2693270"/>
            <a:ext cx="2051347" cy="1535830"/>
          </a:xfrm>
          <a:prstGeom prst="rect">
            <a:avLst/>
          </a:prstGeom>
        </p:spPr>
      </p:pic>
      <p:pic>
        <p:nvPicPr>
          <p:cNvPr id="15" name="Picture 14">
            <a:extLst>
              <a:ext uri="{FF2B5EF4-FFF2-40B4-BE49-F238E27FC236}">
                <a16:creationId xmlns:a16="http://schemas.microsoft.com/office/drawing/2014/main" id="{3E4B5842-2B75-4EB9-9B41-569EDCFF221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56097" y="2314692"/>
            <a:ext cx="2177415" cy="2292985"/>
          </a:xfrm>
          <a:prstGeom prst="rect">
            <a:avLst/>
          </a:prstGeom>
        </p:spPr>
      </p:pic>
    </p:spTree>
    <p:extLst>
      <p:ext uri="{BB962C8B-B14F-4D97-AF65-F5344CB8AC3E}">
        <p14:creationId xmlns:p14="http://schemas.microsoft.com/office/powerpoint/2010/main" val="37905715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Làm việc với các tên vùng</a:t>
            </a:r>
            <a:endParaRPr lang="en-US" dirty="0"/>
          </a:p>
        </p:txBody>
      </p:sp>
      <p:sp>
        <p:nvSpPr>
          <p:cNvPr id="3" name="Content Placeholder 2"/>
          <p:cNvSpPr>
            <a:spLocks noGrp="1"/>
          </p:cNvSpPr>
          <p:nvPr>
            <p:ph type="body" sz="quarter" idx="13"/>
          </p:nvPr>
        </p:nvSpPr>
        <p:spPr>
          <a:xfrm>
            <a:off x="220717" y="914400"/>
            <a:ext cx="3930870" cy="3852863"/>
          </a:xfrm>
        </p:spPr>
        <p:txBody>
          <a:bodyPr anchor="t"/>
          <a:lstStyle/>
          <a:p>
            <a:pPr algn="just"/>
            <a:r>
              <a:rPr lang="vi-VN" dirty="0"/>
              <a:t>Hiệu chỉnh và xóa tên vùng</a:t>
            </a:r>
            <a:endParaRPr lang="en-US" dirty="0"/>
          </a:p>
          <a:p>
            <a:pPr lvl="1" algn="just"/>
            <a:r>
              <a:rPr lang="en-US" dirty="0"/>
              <a:t>Ng</a:t>
            </a:r>
            <a:r>
              <a:rPr lang="vi-VN" dirty="0"/>
              <a:t>ư</a:t>
            </a:r>
            <a:r>
              <a:rPr lang="en-US" dirty="0" err="1"/>
              <a:t>ời</a:t>
            </a:r>
            <a:r>
              <a:rPr lang="en-US" dirty="0"/>
              <a:t> </a:t>
            </a:r>
            <a:r>
              <a:rPr lang="en-US" dirty="0" err="1"/>
              <a:t>dùng</a:t>
            </a:r>
            <a:r>
              <a:rPr lang="en-US" dirty="0"/>
              <a:t> </a:t>
            </a:r>
            <a:r>
              <a:rPr lang="vi-VN" dirty="0"/>
              <a:t>có thể hiệu chỉnh tên hay địa chỉ tham chiếu của các vùng được đặt tên đã tạo trong sổ tính, </a:t>
            </a:r>
            <a:endParaRPr lang="en-US" dirty="0"/>
          </a:p>
          <a:p>
            <a:pPr lvl="1" algn="just"/>
            <a:r>
              <a:rPr lang="en-US" dirty="0"/>
              <a:t>X</a:t>
            </a:r>
            <a:r>
              <a:rPr lang="vi-VN" dirty="0"/>
              <a:t>óa các tên vùng không còn sử dụng, thông qua chức năng quản lý các vùng được đặt tên.</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6</a:t>
            </a:fld>
            <a:endParaRPr lang="en-US"/>
          </a:p>
        </p:txBody>
      </p:sp>
      <p:pic>
        <p:nvPicPr>
          <p:cNvPr id="11" name="Picture 10">
            <a:extLst>
              <a:ext uri="{FF2B5EF4-FFF2-40B4-BE49-F238E27FC236}">
                <a16:creationId xmlns:a16="http://schemas.microsoft.com/office/drawing/2014/main" id="{41E034EF-5C6D-4594-81FB-595E919F33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65552" y="1270273"/>
            <a:ext cx="4321248" cy="2602953"/>
          </a:xfrm>
          <a:prstGeom prst="rect">
            <a:avLst/>
          </a:prstGeom>
        </p:spPr>
      </p:pic>
    </p:spTree>
    <p:extLst>
      <p:ext uri="{BB962C8B-B14F-4D97-AF65-F5344CB8AC3E}">
        <p14:creationId xmlns:p14="http://schemas.microsoft.com/office/powerpoint/2010/main" val="1993884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Di chuyển đến một ô</a:t>
            </a:r>
            <a:r>
              <a:rPr lang="en-US" dirty="0"/>
              <a:t>/</a:t>
            </a:r>
            <a:r>
              <a:rPr lang="vi-VN" dirty="0"/>
              <a:t>vùng được đặt tên</a:t>
            </a:r>
            <a:endParaRPr lang="en-US" dirty="0"/>
          </a:p>
        </p:txBody>
      </p:sp>
      <p:sp>
        <p:nvSpPr>
          <p:cNvPr id="3" name="Content Placeholder 2"/>
          <p:cNvSpPr>
            <a:spLocks noGrp="1"/>
          </p:cNvSpPr>
          <p:nvPr>
            <p:ph type="body" sz="quarter" idx="13"/>
          </p:nvPr>
        </p:nvSpPr>
        <p:spPr>
          <a:xfrm>
            <a:off x="220717" y="914400"/>
            <a:ext cx="4235670" cy="3852863"/>
          </a:xfrm>
        </p:spPr>
        <p:txBody>
          <a:bodyPr anchor="ctr"/>
          <a:lstStyle/>
          <a:p>
            <a:pPr algn="just"/>
            <a:r>
              <a:rPr lang="vi-VN" dirty="0"/>
              <a:t>Trong trang tính, </a:t>
            </a:r>
            <a:r>
              <a:rPr lang="en-US" dirty="0"/>
              <a:t>ng</a:t>
            </a:r>
            <a:r>
              <a:rPr lang="vi-VN" dirty="0"/>
              <a:t>ư</a:t>
            </a:r>
            <a:r>
              <a:rPr lang="en-US" dirty="0" err="1"/>
              <a:t>ời</a:t>
            </a:r>
            <a:r>
              <a:rPr lang="en-US" dirty="0"/>
              <a:t> </a:t>
            </a:r>
            <a:r>
              <a:rPr lang="en-US" dirty="0" err="1"/>
              <a:t>dùng</a:t>
            </a:r>
            <a:r>
              <a:rPr lang="vi-VN" dirty="0"/>
              <a:t> có thể di chuyển nhanh chóng đến một ô hay vùng được đặt tên</a:t>
            </a:r>
            <a:r>
              <a:rPr lang="en-US" dirty="0"/>
              <a:t>,</a:t>
            </a:r>
          </a:p>
          <a:p>
            <a:pPr algn="just"/>
            <a:r>
              <a:rPr lang="en-US" dirty="0"/>
              <a:t>S</a:t>
            </a:r>
            <a:r>
              <a:rPr lang="vi-VN" dirty="0"/>
              <a:t>ử dụng khung Name Box trên thanh công thức hoặc công cụ Go To.</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7</a:t>
            </a:fld>
            <a:endParaRPr lang="en-US"/>
          </a:p>
        </p:txBody>
      </p:sp>
      <p:pic>
        <p:nvPicPr>
          <p:cNvPr id="9" name="Picture 8">
            <a:extLst>
              <a:ext uri="{FF2B5EF4-FFF2-40B4-BE49-F238E27FC236}">
                <a16:creationId xmlns:a16="http://schemas.microsoft.com/office/drawing/2014/main" id="{0047C108-7F5A-4975-8B55-7F01E8E973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4485" y="1409097"/>
            <a:ext cx="2877430" cy="2733347"/>
          </a:xfrm>
          <a:prstGeom prst="rect">
            <a:avLst/>
          </a:prstGeom>
        </p:spPr>
      </p:pic>
    </p:spTree>
    <p:extLst>
      <p:ext uri="{BB962C8B-B14F-4D97-AF65-F5344CB8AC3E}">
        <p14:creationId xmlns:p14="http://schemas.microsoft.com/office/powerpoint/2010/main" val="1379218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Sử dụng bảng</a:t>
            </a:r>
            <a:endParaRPr lang="en-US" dirty="0"/>
          </a:p>
        </p:txBody>
      </p:sp>
      <p:sp>
        <p:nvSpPr>
          <p:cNvPr id="3" name="Content Placeholder 2"/>
          <p:cNvSpPr>
            <a:spLocks noGrp="1"/>
          </p:cNvSpPr>
          <p:nvPr>
            <p:ph type="body" sz="quarter" idx="13"/>
          </p:nvPr>
        </p:nvSpPr>
        <p:spPr>
          <a:xfrm>
            <a:off x="220717" y="914400"/>
            <a:ext cx="8466083" cy="3852863"/>
          </a:xfrm>
        </p:spPr>
        <p:txBody>
          <a:bodyPr anchor="ctr"/>
          <a:lstStyle/>
          <a:p>
            <a:pPr algn="just"/>
            <a:r>
              <a:rPr lang="en-US" dirty="0"/>
              <a:t>Ng</a:t>
            </a:r>
            <a:r>
              <a:rPr lang="vi-VN" dirty="0"/>
              <a:t>ư</a:t>
            </a:r>
            <a:r>
              <a:rPr lang="en-US" dirty="0" err="1"/>
              <a:t>ời</a:t>
            </a:r>
            <a:r>
              <a:rPr lang="en-US" dirty="0"/>
              <a:t> </a:t>
            </a:r>
            <a:r>
              <a:rPr lang="en-US" dirty="0" err="1"/>
              <a:t>dùng</a:t>
            </a:r>
            <a:r>
              <a:rPr lang="en-US" dirty="0"/>
              <a:t> </a:t>
            </a:r>
            <a:r>
              <a:rPr lang="vi-VN" dirty="0"/>
              <a:t>thường tổ chức dữ liệu trên một số vùng dạng chữ nhật gồm các ô liền kề, tạo nên các vùng dữ liệu (Data range). </a:t>
            </a:r>
            <a:endParaRPr lang="en-US" dirty="0"/>
          </a:p>
          <a:p>
            <a:pPr algn="just"/>
            <a:r>
              <a:rPr lang="vi-VN" dirty="0"/>
              <a:t>Excel cung cấp đối tượng bảng (Table), giúp xử lý và vận dụng dữ liệu trong các vùng dữ liệu</a:t>
            </a:r>
          </a:p>
          <a:p>
            <a:pPr lvl="1" algn="just"/>
            <a:r>
              <a:rPr lang="vi-VN" dirty="0"/>
              <a:t>Thêm các dòng và cột vào bảng.</a:t>
            </a:r>
          </a:p>
          <a:p>
            <a:pPr lvl="1" algn="just"/>
            <a:r>
              <a:rPr lang="vi-VN" dirty="0"/>
              <a:t>Thực hiện các tính toán thống kê trên các cột một cách nhanh chóng.	</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8</a:t>
            </a:fld>
            <a:endParaRPr lang="en-US"/>
          </a:p>
        </p:txBody>
      </p:sp>
    </p:spTree>
    <p:extLst>
      <p:ext uri="{BB962C8B-B14F-4D97-AF65-F5344CB8AC3E}">
        <p14:creationId xmlns:p14="http://schemas.microsoft.com/office/powerpoint/2010/main" val="21963021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Sử dụng bảng</a:t>
            </a:r>
            <a:endParaRPr lang="en-US" dirty="0"/>
          </a:p>
        </p:txBody>
      </p:sp>
      <p:sp>
        <p:nvSpPr>
          <p:cNvPr id="3" name="Content Placeholder 2"/>
          <p:cNvSpPr>
            <a:spLocks noGrp="1"/>
          </p:cNvSpPr>
          <p:nvPr>
            <p:ph type="body" sz="quarter" idx="13"/>
          </p:nvPr>
        </p:nvSpPr>
        <p:spPr>
          <a:xfrm>
            <a:off x="220716" y="914400"/>
            <a:ext cx="8366235" cy="3852863"/>
          </a:xfrm>
        </p:spPr>
        <p:txBody>
          <a:bodyPr anchor="ctr"/>
          <a:lstStyle/>
          <a:p>
            <a:pPr lvl="2" algn="just"/>
            <a:r>
              <a:rPr lang="vi-VN" sz="2200" dirty="0"/>
              <a:t>Di chuyển nhanh chóng đến một bảng, tương tự như với các vùng được đặt tên.</a:t>
            </a:r>
          </a:p>
          <a:p>
            <a:pPr lvl="2" algn="just"/>
            <a:r>
              <a:rPr lang="vi-VN" sz="2200" dirty="0"/>
              <a:t>Sử dụng dụng tên bảng và các tên cột trong công thức.</a:t>
            </a:r>
          </a:p>
          <a:p>
            <a:pPr lvl="1" algn="just"/>
            <a:r>
              <a:rPr lang="vi-VN" dirty="0"/>
              <a:t>Các ô trong vùng dữ liệu bảng phải liên tục, </a:t>
            </a:r>
            <a:endParaRPr lang="en-US" dirty="0"/>
          </a:p>
          <a:p>
            <a:pPr lvl="1" algn="just"/>
            <a:r>
              <a:rPr lang="vi-VN" dirty="0"/>
              <a:t>Dữ liệu bảng phải được tổ chức theo dòng, dòng đầu tiên chứa các tiêu đề cột, các dòng còn lại chứa dữ liệu. </a:t>
            </a:r>
            <a:endParaRPr lang="en-US" dirty="0"/>
          </a:p>
          <a:p>
            <a:pPr lvl="1" algn="just"/>
            <a:r>
              <a:rPr lang="vi-VN" dirty="0"/>
              <a:t>Mặc định tại ô tiêu đề của mỗi cột có một hộp chọn AutoFilter, </a:t>
            </a:r>
            <a:r>
              <a:rPr lang="en-US" dirty="0" err="1"/>
              <a:t>giúp</a:t>
            </a:r>
            <a:r>
              <a:rPr lang="vi-VN" dirty="0"/>
              <a:t> thực hiện nhanh các thao tác sắp xếp và lọc dữ liệu trong bảng.</a:t>
            </a:r>
          </a:p>
        </p:txBody>
      </p:sp>
      <p:sp>
        <p:nvSpPr>
          <p:cNvPr id="4" name="Date Placeholder 3"/>
          <p:cNvSpPr>
            <a:spLocks noGrp="1"/>
          </p:cNvSpPr>
          <p:nvPr>
            <p:ph type="dt" sz="half" idx="14"/>
          </p:nvPr>
        </p:nvSpPr>
        <p:spPr/>
        <p:txBody>
          <a:bodyPr/>
          <a:lstStyle/>
          <a:p>
            <a:fld id="{C0036E63-7EE7-4982-8B87-1AF2F239207E}" type="datetime1">
              <a:rPr lang="en-US" smtClean="0"/>
              <a:t>9/10/2019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9</a:t>
            </a:fld>
            <a:endParaRPr lang="en-US"/>
          </a:p>
        </p:txBody>
      </p:sp>
    </p:spTree>
    <p:extLst>
      <p:ext uri="{BB962C8B-B14F-4D97-AF65-F5344CB8AC3E}">
        <p14:creationId xmlns:p14="http://schemas.microsoft.com/office/powerpoint/2010/main" val="12376667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MOS 2016 The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S 2016 Theme 2" id="{5D7ABDA7-634A-406B-B579-B13DE41CA637}" vid="{B7793633-4812-49CC-9B1B-65A38DD143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MOS 2016 Theme 2</Template>
  <TotalTime>5653</TotalTime>
  <Words>5463</Words>
  <Application>Microsoft Office PowerPoint</Application>
  <PresentationFormat>On-screen Show (16:9)</PresentationFormat>
  <Paragraphs>566</Paragraphs>
  <Slides>34</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Times New Roman</vt:lpstr>
      <vt:lpstr>Wingdings</vt:lpstr>
      <vt:lpstr>MOS 2016 Theme 2</vt:lpstr>
      <vt:lpstr>MOS EXCEL 2016 Bài 7: Tổ chức dữ liệu</vt:lpstr>
      <vt:lpstr>Hướng dẫn sử dụng</vt:lpstr>
      <vt:lpstr>Mục tiêu bài học</vt:lpstr>
      <vt:lpstr>Làm việc với các tên vùng</vt:lpstr>
      <vt:lpstr>Làm việc với các tên vùng</vt:lpstr>
      <vt:lpstr>Làm việc với các tên vùng</vt:lpstr>
      <vt:lpstr>Di chuyển đến một ô/vùng được đặt tên</vt:lpstr>
      <vt:lpstr>Sử dụng bảng</vt:lpstr>
      <vt:lpstr>Sử dụng bảng</vt:lpstr>
      <vt:lpstr>Sử dụng bảng</vt:lpstr>
      <vt:lpstr>Sử dụng bảng</vt:lpstr>
      <vt:lpstr>Sử dụng bảng</vt:lpstr>
      <vt:lpstr>Sử dụng bảng</vt:lpstr>
      <vt:lpstr>Sắp xếp dữ liệu</vt:lpstr>
      <vt:lpstr>Sắp xếp dữ liệu</vt:lpstr>
      <vt:lpstr>Sắp xếp dữ liệu</vt:lpstr>
      <vt:lpstr>Lọc thông tin</vt:lpstr>
      <vt:lpstr>Loại bỏ các dòng trùng lặp</vt:lpstr>
      <vt:lpstr>Phác thảo (Outlining)</vt:lpstr>
      <vt:lpstr>Phác thảo (Outlining)</vt:lpstr>
      <vt:lpstr>Phác thảo (Outlining)</vt:lpstr>
      <vt:lpstr>Phác thảo (Outlining)</vt:lpstr>
      <vt:lpstr>Phác thảo (Outlining)</vt:lpstr>
      <vt:lpstr>Tổng kết bài học</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 WORD2016  Bài 1: Bắt đầu với Microsoft Word 2016</dc:title>
  <dc:creator>Phat Tai Nguyen</dc:creator>
  <cp:lastModifiedBy>Phat Tai Nguyen</cp:lastModifiedBy>
  <cp:revision>156</cp:revision>
  <dcterms:created xsi:type="dcterms:W3CDTF">2019-05-09T04:07:59Z</dcterms:created>
  <dcterms:modified xsi:type="dcterms:W3CDTF">2019-09-10T08:41:18Z</dcterms:modified>
</cp:coreProperties>
</file>